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57" r:id="rId18"/>
    <p:sldId id="258" r:id="rId19"/>
    <p:sldId id="259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6858000" cy="9906000" type="A4"/>
  <p:notesSz cx="6735763" cy="9799638"/>
  <p:embeddedFontLst>
    <p:embeddedFont>
      <p:font typeface="Rix모던명조 B" pitchFamily="18" charset="-127"/>
      <p:regular r:id="rId54"/>
    </p:embeddedFont>
    <p:embeddedFont>
      <p:font typeface="산돌향기 M" pitchFamily="18" charset="-127"/>
      <p:regular r:id="rId55"/>
    </p:embeddedFont>
    <p:embeddedFont>
      <p:font typeface="Rix모던고딕 B" pitchFamily="18" charset="-127"/>
      <p:regular r:id="rId56"/>
    </p:embeddedFont>
    <p:embeddedFont>
      <p:font typeface="Rix모던고딕 M" pitchFamily="18" charset="-127"/>
      <p:regular r:id="rId57"/>
    </p:embeddedFont>
    <p:embeddedFont>
      <p:font typeface="Wingdings 2" pitchFamily="18" charset="2"/>
      <p:regular r:id="rId58"/>
    </p:embeddedFont>
    <p:embeddedFont>
      <p:font typeface="산돌고딕 M" pitchFamily="50" charset="-127"/>
      <p:regular r:id="rId59"/>
    </p:embeddedFont>
    <p:embeddedFont>
      <p:font typeface="Rix모던고딕 L" pitchFamily="18" charset="-127"/>
      <p:regular r:id="rId60"/>
    </p:embeddedFont>
    <p:embeddedFont>
      <p:font typeface="Rix모던고딕 EB" pitchFamily="18" charset="-127"/>
      <p:regular r:id="rId61"/>
    </p:embeddedFont>
    <p:embeddedFont>
      <p:font typeface="나눔고딕" pitchFamily="50" charset="-127"/>
      <p:regular r:id="rId62"/>
      <p:bold r:id="rId63"/>
    </p:embeddedFont>
    <p:embeddedFont>
      <p:font typeface="한컴돋움" pitchFamily="18" charset="2"/>
      <p:regular r:id="rId64"/>
    </p:embeddedFont>
    <p:embeddedFont>
      <p:font typeface="산돌고딕B" pitchFamily="18" charset="-127"/>
      <p:regular r:id="rId65"/>
    </p:embeddedFont>
    <p:embeddedFont>
      <p:font typeface="Rix고딕 EB" pitchFamily="18" charset="-127"/>
      <p:regular r:id="rId66"/>
    </p:embeddedFont>
    <p:embeddedFont>
      <p:font typeface="산돌향기B" pitchFamily="2" charset="-127"/>
      <p:regular r:id="rId67"/>
    </p:embeddedFont>
    <p:embeddedFont>
      <p:font typeface="Meiryo UI" pitchFamily="34" charset="-128"/>
      <p:regular r:id="rId68"/>
      <p:bold r:id="rId69"/>
      <p:italic r:id="rId70"/>
      <p:boldItalic r:id="rId71"/>
    </p:embeddedFont>
    <p:embeddedFont>
      <p:font typeface="Arial Unicode MS" pitchFamily="50" charset="-127"/>
      <p:regular r:id="rId72"/>
    </p:embeddedFont>
    <p:embeddedFont>
      <p:font typeface="맑은 고딕" pitchFamily="50" charset="-127"/>
      <p:regular r:id="rId73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120">
          <p15:clr>
            <a:srgbClr val="A4A3A4"/>
          </p15:clr>
        </p15:guide>
        <p15:guide id="2" orient="horz" pos="625">
          <p15:clr>
            <a:srgbClr val="A4A3A4"/>
          </p15:clr>
        </p15:guide>
        <p15:guide id="3" orient="horz" pos="6239">
          <p15:clr>
            <a:srgbClr val="A4A3A4"/>
          </p15:clr>
        </p15:guide>
        <p15:guide id="4" orient="horz" pos="1283">
          <p15:clr>
            <a:srgbClr val="A4A3A4"/>
          </p15:clr>
        </p15:guide>
        <p15:guide id="5" orient="horz" pos="1646">
          <p15:clr>
            <a:srgbClr val="A4A3A4"/>
          </p15:clr>
        </p15:guide>
        <p15:guide id="6" orient="horz" pos="1805">
          <p15:clr>
            <a:srgbClr val="A4A3A4"/>
          </p15:clr>
        </p15:guide>
        <p15:guide id="7" orient="horz" pos="1147">
          <p15:clr>
            <a:srgbClr val="A4A3A4"/>
          </p15:clr>
        </p15:guide>
        <p15:guide id="8" pos="164">
          <p15:clr>
            <a:srgbClr val="A4A3A4"/>
          </p15:clr>
        </p15:guide>
        <p15:guide id="9" pos="5">
          <p15:clr>
            <a:srgbClr val="A4A3A4"/>
          </p15:clr>
        </p15:guide>
        <p15:guide id="10" pos="2160">
          <p15:clr>
            <a:srgbClr val="A4A3A4"/>
          </p15:clr>
        </p15:guide>
        <p15:guide id="11" pos="417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86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AEA04"/>
    <a:srgbClr val="F2F2F2"/>
    <a:srgbClr val="22518A"/>
    <a:srgbClr val="DDDDDD"/>
    <a:srgbClr val="E64D08"/>
    <a:srgbClr val="DF5E0F"/>
    <a:srgbClr val="6B9EDB"/>
    <a:srgbClr val="71B1D9"/>
    <a:srgbClr val="C2D3E8"/>
    <a:srgbClr val="2A65A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 horzBarState="maximized">
    <p:restoredLeft sz="6844" autoAdjust="0"/>
    <p:restoredTop sz="99769" autoAdjust="0"/>
  </p:normalViewPr>
  <p:slideViewPr>
    <p:cSldViewPr>
      <p:cViewPr varScale="1">
        <p:scale>
          <a:sx n="63" d="100"/>
          <a:sy n="63" d="100"/>
        </p:scale>
        <p:origin x="-2214" y="-102"/>
      </p:cViewPr>
      <p:guideLst>
        <p:guide orient="horz" pos="3120"/>
        <p:guide orient="horz" pos="625"/>
        <p:guide orient="horz" pos="6239"/>
        <p:guide orient="horz" pos="1283"/>
        <p:guide orient="horz" pos="1646"/>
        <p:guide orient="horz" pos="1805"/>
        <p:guide orient="horz" pos="1147"/>
        <p:guide pos="164"/>
        <p:guide pos="5"/>
        <p:guide pos="2160"/>
        <p:guide pos="41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2" y="498"/>
      </p:cViewPr>
      <p:guideLst>
        <p:guide orient="horz" pos="3086"/>
        <p:guide pos="212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6253E-1129-41BE-B72B-7546EE1FE8B8}" type="datetimeFigureOut">
              <a:rPr lang="ko-KR" altLang="en-US" smtClean="0"/>
              <a:pPr/>
              <a:t>2013-07-13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07513"/>
            <a:ext cx="2919413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07513"/>
            <a:ext cx="2919412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D2457-52A5-4CE5-827A-C2CD00316E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031908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149" cy="489904"/>
          </a:xfrm>
          <a:prstGeom prst="rect">
            <a:avLst/>
          </a:prstGeom>
        </p:spPr>
        <p:txBody>
          <a:bodyPr vert="horz" lIns="90976" tIns="45488" rIns="90976" bIns="4548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029" y="0"/>
            <a:ext cx="2919149" cy="489904"/>
          </a:xfrm>
          <a:prstGeom prst="rect">
            <a:avLst/>
          </a:prstGeom>
        </p:spPr>
        <p:txBody>
          <a:bodyPr vert="horz" lIns="90976" tIns="45488" rIns="90976" bIns="45488" rtlCol="0"/>
          <a:lstStyle>
            <a:lvl1pPr algn="r">
              <a:defRPr sz="1200"/>
            </a:lvl1pPr>
          </a:lstStyle>
          <a:p>
            <a:fld id="{8159C2F9-5F6F-4BB0-ABCF-AD08F38EE463}" type="datetimeFigureOut">
              <a:rPr lang="ko-KR" altLang="en-US" smtClean="0"/>
              <a:pPr/>
              <a:t>2013-07-13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95500" y="735013"/>
            <a:ext cx="2544763" cy="3673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76" tIns="45488" rIns="90976" bIns="4548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5" y="4654868"/>
            <a:ext cx="5387976" cy="4409127"/>
          </a:xfrm>
          <a:prstGeom prst="rect">
            <a:avLst/>
          </a:prstGeom>
        </p:spPr>
        <p:txBody>
          <a:bodyPr vert="horz" lIns="90976" tIns="45488" rIns="90976" bIns="4548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08159"/>
            <a:ext cx="2919149" cy="489903"/>
          </a:xfrm>
          <a:prstGeom prst="rect">
            <a:avLst/>
          </a:prstGeom>
        </p:spPr>
        <p:txBody>
          <a:bodyPr vert="horz" lIns="90976" tIns="45488" rIns="90976" bIns="4548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029" y="9308159"/>
            <a:ext cx="2919149" cy="489903"/>
          </a:xfrm>
          <a:prstGeom prst="rect">
            <a:avLst/>
          </a:prstGeom>
        </p:spPr>
        <p:txBody>
          <a:bodyPr vert="horz" lIns="90976" tIns="45488" rIns="90976" bIns="45488" rtlCol="0" anchor="b"/>
          <a:lstStyle>
            <a:lvl1pPr algn="r">
              <a:defRPr sz="1200"/>
            </a:lvl1pPr>
          </a:lstStyle>
          <a:p>
            <a:fld id="{D61BF1EF-A798-4C91-83A9-128254FB9BA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7007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Ⅰ.제안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51002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 txBox="1">
            <a:spLocks noChangeArrowheads="1"/>
          </p:cNvSpPr>
          <p:nvPr userDrawn="1"/>
        </p:nvSpPr>
        <p:spPr bwMode="gray">
          <a:xfrm>
            <a:off x="3254273" y="9684301"/>
            <a:ext cx="152286" cy="16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defTabSz="836613" latinLnBrk="1">
              <a:spcAft>
                <a:spcPct val="0"/>
              </a:spcAft>
              <a:buClrTx/>
              <a:buSzTx/>
              <a:defRPr sz="800">
                <a:solidFill>
                  <a:schemeClr val="tx1"/>
                </a:solidFill>
                <a:latin typeface="Rix모던명조 B" pitchFamily="18" charset="-127"/>
                <a:ea typeface="Rix모던명조 B" pitchFamily="18" charset="-127"/>
              </a:defRPr>
            </a:lvl1pPr>
          </a:lstStyle>
          <a:p>
            <a:pPr algn="ctr"/>
            <a:fld id="{BFEA81DD-CB51-4294-8991-A451F0D36712}" type="slidenum">
              <a:rPr lang="ko-KR" altLang="en-US" sz="1050" smtClean="0">
                <a:latin typeface="산돌향기 M" pitchFamily="18" charset="-127"/>
                <a:ea typeface="산돌향기 M" pitchFamily="18" charset="-127"/>
              </a:rPr>
              <a:pPr algn="ctr"/>
              <a:t>‹#›</a:t>
            </a:fld>
            <a:endParaRPr lang="ko-KR" altLang="en-US" sz="1050" dirty="0">
              <a:latin typeface="산돌향기 M" pitchFamily="18" charset="-127"/>
              <a:ea typeface="산돌향기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94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jpeg"/><Relationship Id="rId7" Type="http://schemas.openxmlformats.org/officeDocument/2006/relationships/image" Target="../media/image6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1.jpe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gif"/><Relationship Id="rId3" Type="http://schemas.openxmlformats.org/officeDocument/2006/relationships/image" Target="../media/image57.png"/><Relationship Id="rId7" Type="http://schemas.openxmlformats.org/officeDocument/2006/relationships/image" Target="../media/image71.png"/><Relationship Id="rId12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5.jpeg"/><Relationship Id="rId5" Type="http://schemas.openxmlformats.org/officeDocument/2006/relationships/image" Target="../media/image2.jpeg"/><Relationship Id="rId10" Type="http://schemas.openxmlformats.org/officeDocument/2006/relationships/image" Target="../media/image74.png"/><Relationship Id="rId4" Type="http://schemas.openxmlformats.org/officeDocument/2006/relationships/image" Target="../media/image70.jpe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7.png"/><Relationship Id="rId7" Type="http://schemas.openxmlformats.org/officeDocument/2006/relationships/image" Target="../media/image5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63.png"/><Relationship Id="rId5" Type="http://schemas.openxmlformats.org/officeDocument/2006/relationships/image" Target="../media/image76.png"/><Relationship Id="rId10" Type="http://schemas.openxmlformats.org/officeDocument/2006/relationships/image" Target="../media/image78.gif"/><Relationship Id="rId4" Type="http://schemas.openxmlformats.org/officeDocument/2006/relationships/image" Target="../media/image2.jpe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76.png"/><Relationship Id="rId4" Type="http://schemas.openxmlformats.org/officeDocument/2006/relationships/image" Target="../media/image2.jpe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3.jpeg"/><Relationship Id="rId7" Type="http://schemas.openxmlformats.org/officeDocument/2006/relationships/image" Target="../media/image5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11" Type="http://schemas.openxmlformats.org/officeDocument/2006/relationships/image" Target="../media/image83.png"/><Relationship Id="rId5" Type="http://schemas.openxmlformats.org/officeDocument/2006/relationships/image" Target="../media/image45.png"/><Relationship Id="rId10" Type="http://schemas.openxmlformats.org/officeDocument/2006/relationships/image" Target="../media/image82.png"/><Relationship Id="rId4" Type="http://schemas.openxmlformats.org/officeDocument/2006/relationships/image" Target="../media/image44.jpe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0" Type="http://schemas.openxmlformats.org/officeDocument/2006/relationships/image" Target="../media/image63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8.png"/><Relationship Id="rId3" Type="http://schemas.openxmlformats.org/officeDocument/2006/relationships/image" Target="../media/image70.jpeg"/><Relationship Id="rId7" Type="http://schemas.openxmlformats.org/officeDocument/2006/relationships/image" Target="../media/image57.png"/><Relationship Id="rId12" Type="http://schemas.openxmlformats.org/officeDocument/2006/relationships/image" Target="../media/image9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6.png"/><Relationship Id="rId5" Type="http://schemas.openxmlformats.org/officeDocument/2006/relationships/image" Target="../media/image53.jpeg"/><Relationship Id="rId10" Type="http://schemas.openxmlformats.org/officeDocument/2006/relationships/image" Target="../media/image96.jpeg"/><Relationship Id="rId4" Type="http://schemas.openxmlformats.org/officeDocument/2006/relationships/image" Target="../media/image94.jpeg"/><Relationship Id="rId9" Type="http://schemas.openxmlformats.org/officeDocument/2006/relationships/image" Target="../media/image9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jpeg"/><Relationship Id="rId9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jpeg"/><Relationship Id="rId9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jpeg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8.png"/><Relationship Id="rId3" Type="http://schemas.openxmlformats.org/officeDocument/2006/relationships/image" Target="../media/image4.png"/><Relationship Id="rId7" Type="http://schemas.openxmlformats.org/officeDocument/2006/relationships/image" Target="../media/image53.jpeg"/><Relationship Id="rId12" Type="http://schemas.openxmlformats.org/officeDocument/2006/relationships/image" Target="../media/image117.jpeg"/><Relationship Id="rId17" Type="http://schemas.openxmlformats.org/officeDocument/2006/relationships/image" Target="../media/image122.png"/><Relationship Id="rId2" Type="http://schemas.openxmlformats.org/officeDocument/2006/relationships/image" Target="../media/image44.jpe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11" Type="http://schemas.openxmlformats.org/officeDocument/2006/relationships/image" Target="../media/image116.png"/><Relationship Id="rId5" Type="http://schemas.openxmlformats.org/officeDocument/2006/relationships/image" Target="../media/image113.jpe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43.jpeg"/><Relationship Id="rId9" Type="http://schemas.openxmlformats.org/officeDocument/2006/relationships/image" Target="../media/image66.png"/><Relationship Id="rId14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4.png"/><Relationship Id="rId7" Type="http://schemas.openxmlformats.org/officeDocument/2006/relationships/image" Target="../media/image11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23.png"/><Relationship Id="rId5" Type="http://schemas.openxmlformats.org/officeDocument/2006/relationships/image" Target="../media/image53.jpeg"/><Relationship Id="rId10" Type="http://schemas.openxmlformats.org/officeDocument/2006/relationships/image" Target="../media/image79.png"/><Relationship Id="rId4" Type="http://schemas.openxmlformats.org/officeDocument/2006/relationships/image" Target="../media/image43.jpeg"/><Relationship Id="rId9" Type="http://schemas.openxmlformats.org/officeDocument/2006/relationships/image" Target="../media/image11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4.png"/><Relationship Id="rId7" Type="http://schemas.openxmlformats.org/officeDocument/2006/relationships/image" Target="../media/image124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gif"/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12" Type="http://schemas.openxmlformats.org/officeDocument/2006/relationships/image" Target="../media/image6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11" Type="http://schemas.openxmlformats.org/officeDocument/2006/relationships/image" Target="../media/image75.jpeg"/><Relationship Id="rId5" Type="http://schemas.openxmlformats.org/officeDocument/2006/relationships/image" Target="../media/image57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jpeg"/><Relationship Id="rId12" Type="http://schemas.openxmlformats.org/officeDocument/2006/relationships/image" Target="../media/image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11" Type="http://schemas.openxmlformats.org/officeDocument/2006/relationships/image" Target="../media/image122.png"/><Relationship Id="rId5" Type="http://schemas.openxmlformats.org/officeDocument/2006/relationships/image" Target="../media/image27.png"/><Relationship Id="rId10" Type="http://schemas.openxmlformats.org/officeDocument/2006/relationships/image" Target="../media/image128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4.png"/><Relationship Id="rId7" Type="http://schemas.openxmlformats.org/officeDocument/2006/relationships/image" Target="../media/image13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jpeg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jpe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1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40.jpe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4.png"/><Relationship Id="rId21" Type="http://schemas.openxmlformats.org/officeDocument/2006/relationships/image" Target="../media/image38.jpeg"/><Relationship Id="rId7" Type="http://schemas.openxmlformats.org/officeDocument/2006/relationships/image" Target="../media/image26.jpe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jpeg"/><Relationship Id="rId2" Type="http://schemas.openxmlformats.org/officeDocument/2006/relationships/image" Target="../media/image12.jpeg"/><Relationship Id="rId16" Type="http://schemas.openxmlformats.org/officeDocument/2006/relationships/image" Target="../media/image33.pn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8.jpe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23" Type="http://schemas.openxmlformats.org/officeDocument/2006/relationships/image" Target="../media/image40.jpeg"/><Relationship Id="rId10" Type="http://schemas.openxmlformats.org/officeDocument/2006/relationships/image" Target="../media/image15.png"/><Relationship Id="rId19" Type="http://schemas.openxmlformats.org/officeDocument/2006/relationships/image" Target="../media/image36.png"/><Relationship Id="rId4" Type="http://schemas.openxmlformats.org/officeDocument/2006/relationships/image" Target="../media/image23.jpeg"/><Relationship Id="rId9" Type="http://schemas.openxmlformats.org/officeDocument/2006/relationships/image" Target="../media/image14.jpe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94.jpeg"/><Relationship Id="rId4" Type="http://schemas.openxmlformats.org/officeDocument/2006/relationships/image" Target="../media/image7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94.jpeg"/><Relationship Id="rId4" Type="http://schemas.openxmlformats.org/officeDocument/2006/relationships/image" Target="../media/image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44.jpeg"/><Relationship Id="rId7" Type="http://schemas.openxmlformats.org/officeDocument/2006/relationships/image" Target="../media/image47.jpeg"/><Relationship Id="rId12" Type="http://schemas.openxmlformats.org/officeDocument/2006/relationships/image" Target="../media/image5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94.jpeg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3.jpe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3.jpeg"/><Relationship Id="rId7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64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53.jpeg"/><Relationship Id="rId7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" descr="sky1"/>
          <p:cNvPicPr>
            <a:picLocks noChangeAspect="1" noChangeArrowheads="1"/>
          </p:cNvPicPr>
          <p:nvPr/>
        </p:nvPicPr>
        <p:blipFill>
          <a:blip r:embed="rId2" cstate="print">
            <a:lum bright="18000" contrast="-18000"/>
          </a:blip>
          <a:srcRect t="24048" b="12483"/>
          <a:stretch>
            <a:fillRect/>
          </a:stretch>
        </p:blipFill>
        <p:spPr bwMode="auto">
          <a:xfrm>
            <a:off x="293688" y="3155504"/>
            <a:ext cx="6300787" cy="194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5" descr="그림2-퍼짐"/>
          <p:cNvPicPr>
            <a:picLocks noChangeAspect="1" noChangeArrowheads="1"/>
          </p:cNvPicPr>
          <p:nvPr/>
        </p:nvPicPr>
        <p:blipFill>
          <a:blip r:embed="rId3" cstate="print">
            <a:lum bright="-12000" contrast="30000"/>
          </a:blip>
          <a:srcRect/>
          <a:stretch>
            <a:fillRect/>
          </a:stretch>
        </p:blipFill>
        <p:spPr bwMode="auto">
          <a:xfrm>
            <a:off x="214290" y="8096272"/>
            <a:ext cx="6335713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2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1.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주요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컨셉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/>
            </a:r>
            <a:b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</a:b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디자인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컨셉</a:t>
            </a:r>
            <a:endParaRPr kumimoji="1" lang="ko-KR" altLang="en-US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grpSp>
        <p:nvGrpSpPr>
          <p:cNvPr id="11" name="Group 78"/>
          <p:cNvGrpSpPr>
            <a:grpSpLocks/>
          </p:cNvGrpSpPr>
          <p:nvPr/>
        </p:nvGrpSpPr>
        <p:grpSpPr bwMode="auto">
          <a:xfrm>
            <a:off x="252000" y="2851200"/>
            <a:ext cx="6429600" cy="346075"/>
            <a:chOff x="261" y="1598"/>
            <a:chExt cx="3804" cy="218"/>
          </a:xfrm>
        </p:grpSpPr>
        <p:pic>
          <p:nvPicPr>
            <p:cNvPr id="295" name="Picture 79" descr="bar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6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1058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사용자에게 최적화된 디자인 적용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172" name="Picture 3" descr="D:\위치스작업_2013\문화재청\제안서-적용이미지\3장p9-시안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3224808"/>
            <a:ext cx="3238650" cy="668119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이수홍\Desktop\최종\002.png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3868" y="4064319"/>
            <a:ext cx="2818800" cy="4352400"/>
          </a:xfrm>
          <a:prstGeom prst="rect">
            <a:avLst/>
          </a:prstGeom>
          <a:noFill/>
        </p:spPr>
      </p:pic>
      <p:cxnSp>
        <p:nvCxnSpPr>
          <p:cNvPr id="176" name="Shape 101"/>
          <p:cNvCxnSpPr/>
          <p:nvPr/>
        </p:nvCxnSpPr>
        <p:spPr>
          <a:xfrm>
            <a:off x="3357562" y="4868862"/>
            <a:ext cx="2376264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hape 101"/>
          <p:cNvCxnSpPr/>
          <p:nvPr/>
        </p:nvCxnSpPr>
        <p:spPr>
          <a:xfrm>
            <a:off x="3357562" y="6453198"/>
            <a:ext cx="2376264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hape 101"/>
          <p:cNvCxnSpPr/>
          <p:nvPr/>
        </p:nvCxnSpPr>
        <p:spPr>
          <a:xfrm>
            <a:off x="3357562" y="8024834"/>
            <a:ext cx="2376264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그룹 202"/>
          <p:cNvGrpSpPr/>
          <p:nvPr/>
        </p:nvGrpSpPr>
        <p:grpSpPr>
          <a:xfrm>
            <a:off x="3929066" y="4167182"/>
            <a:ext cx="2598072" cy="1428760"/>
            <a:chOff x="3933056" y="7113240"/>
            <a:chExt cx="2598072" cy="2160240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84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8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관광 시 떠오르는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청정감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시원함을 표현하고 깔끔한 디자인을 위해 푸른색 계열을 주요 컬러로 선택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3993634" y="7175966"/>
              <a:ext cx="2448272" cy="383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푸른색 계열의 안정감</a:t>
              </a:r>
            </a:p>
          </p:txBody>
        </p:sp>
      </p:grpSp>
      <p:grpSp>
        <p:nvGrpSpPr>
          <p:cNvPr id="191" name="그룹 202"/>
          <p:cNvGrpSpPr/>
          <p:nvPr/>
        </p:nvGrpSpPr>
        <p:grpSpPr>
          <a:xfrm>
            <a:off x="3929066" y="5738818"/>
            <a:ext cx="2598072" cy="1428760"/>
            <a:chOff x="3933056" y="7113240"/>
            <a:chExt cx="2598072" cy="2160240"/>
          </a:xfrm>
        </p:grpSpPr>
        <p:sp>
          <p:nvSpPr>
            <p:cNvPr id="192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93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196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97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98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9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94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아름다운 관광지 자연경관에 대해 이미지 슬라이드로 제공하여 관광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어플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강조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주요 이미지에 대한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전달력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강화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993634" y="7175966"/>
              <a:ext cx="2448272" cy="383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관광 이미지 제공</a:t>
              </a:r>
            </a:p>
          </p:txBody>
        </p:sp>
      </p:grpSp>
      <p:grpSp>
        <p:nvGrpSpPr>
          <p:cNvPr id="200" name="그룹 202"/>
          <p:cNvGrpSpPr/>
          <p:nvPr/>
        </p:nvGrpSpPr>
        <p:grpSpPr>
          <a:xfrm>
            <a:off x="3929066" y="7381892"/>
            <a:ext cx="2598072" cy="1428760"/>
            <a:chOff x="3933056" y="7113240"/>
            <a:chExt cx="2598072" cy="2160240"/>
          </a:xfrm>
        </p:grpSpPr>
        <p:sp>
          <p:nvSpPr>
            <p:cNvPr id="201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202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205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206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207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208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203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하얀색 바탕에 검은색 텍스트를 통해 대비효과를 주어 사용자에게 텍스트정보의 중요성 강조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하얀색과 검은색의 대비를 통해 깔끔한 레이아웃 표현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3993634" y="7175966"/>
              <a:ext cx="2448272" cy="383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텍스트 강조를 위한 대비색 적용</a:t>
              </a:r>
            </a:p>
          </p:txBody>
        </p:sp>
      </p:grpSp>
      <p:sp>
        <p:nvSpPr>
          <p:cNvPr id="209" name="Rectangle 134"/>
          <p:cNvSpPr>
            <a:spLocks noChangeArrowheads="1"/>
          </p:cNvSpPr>
          <p:nvPr/>
        </p:nvSpPr>
        <p:spPr bwMode="auto">
          <a:xfrm>
            <a:off x="247650" y="1901475"/>
            <a:ext cx="6380575" cy="9637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저희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함께타요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!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투어네비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서비스는 관광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앱의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특성을 분석하여 그에 적합한 컬러들을 적용합니다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철저한 분석을 통해 컬러를 선택함으로써 푸른색으로 사용자들에게 편안함을 제공하고 대비되는 하얀색과 검은색을 통해 텍스트의 정보전달력을 강화시킵니다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</a:p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endParaRPr lang="en-US" altLang="ko-KR" sz="1200" dirty="0" smtClean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pic>
        <p:nvPicPr>
          <p:cNvPr id="1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33" y="5006867"/>
            <a:ext cx="2723410" cy="2060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642918" y="4738686"/>
            <a:ext cx="2714644" cy="3643338"/>
            <a:chOff x="642918" y="4738686"/>
            <a:chExt cx="2714644" cy="3643338"/>
          </a:xfrm>
        </p:grpSpPr>
        <p:sp>
          <p:nvSpPr>
            <p:cNvPr id="177" name="직사각형 176"/>
            <p:cNvSpPr/>
            <p:nvPr/>
          </p:nvSpPr>
          <p:spPr>
            <a:xfrm>
              <a:off x="701656" y="4738686"/>
              <a:ext cx="2655906" cy="239714"/>
            </a:xfrm>
            <a:prstGeom prst="rect">
              <a:avLst/>
            </a:prstGeom>
            <a:noFill/>
            <a:ln w="222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642918" y="5024438"/>
              <a:ext cx="2714644" cy="2000264"/>
            </a:xfrm>
            <a:prstGeom prst="rect">
              <a:avLst/>
            </a:prstGeom>
            <a:noFill/>
            <a:ln w="222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642918" y="7024702"/>
              <a:ext cx="2714644" cy="1357322"/>
            </a:xfrm>
            <a:prstGeom prst="rect">
              <a:avLst/>
            </a:prstGeom>
            <a:noFill/>
            <a:ln w="222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아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관광지 길안내 서비스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1)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도착예정시간 안내 서비스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,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음성 길안내 서비스</a:t>
            </a: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4723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사용자가 길안내 서비스를 이용 시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출발 시간에 따라 도착 예정 시간을 안내해주는 타임머신 서비스를 제공함으로써 효율적인 시간관리를 가능하게 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1466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관광지 길안내 서비스 </a:t>
              </a:r>
              <a:r>
                <a:rPr lang="en-US" altLang="ko-KR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– 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타임머신</a:t>
              </a:r>
              <a:r>
                <a:rPr lang="en-US" altLang="ko-KR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, 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음성 길안내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145" name="Picture 2" descr="그림1"/>
          <p:cNvPicPr>
            <a:picLocks noChangeAspect="1" noChangeArrowheads="1"/>
          </p:cNvPicPr>
          <p:nvPr/>
        </p:nvPicPr>
        <p:blipFill>
          <a:blip r:embed="rId3" cstate="print"/>
          <a:srcRect l="984" t="5147" r="766" b="80911"/>
          <a:stretch>
            <a:fillRect/>
          </a:stretch>
        </p:blipFill>
        <p:spPr bwMode="auto">
          <a:xfrm>
            <a:off x="260350" y="2908145"/>
            <a:ext cx="6319838" cy="895350"/>
          </a:xfrm>
          <a:prstGeom prst="rect">
            <a:avLst/>
          </a:prstGeom>
          <a:noFill/>
        </p:spPr>
      </p:pic>
      <p:sp>
        <p:nvSpPr>
          <p:cNvPr id="149" name="AutoShape 85"/>
          <p:cNvSpPr>
            <a:spLocks noChangeArrowheads="1"/>
          </p:cNvSpPr>
          <p:nvPr/>
        </p:nvSpPr>
        <p:spPr bwMode="auto">
          <a:xfrm>
            <a:off x="404580" y="3008708"/>
            <a:ext cx="6192860" cy="3168428"/>
          </a:xfrm>
          <a:prstGeom prst="roundRect">
            <a:avLst>
              <a:gd name="adj" fmla="val 1579"/>
            </a:avLst>
          </a:prstGeom>
          <a:solidFill>
            <a:srgbClr val="FFFFFF">
              <a:alpha val="50000"/>
            </a:srgbClr>
          </a:solidFill>
          <a:ln w="952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lIns="89324" tIns="44661" rIns="89324" bIns="44661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893763" fontAlgn="ctr" latinLnBrk="0"/>
            <a:endParaRPr lang="ko-KR" altLang="en-US" sz="100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3" name="그룹 149"/>
          <p:cNvGrpSpPr/>
          <p:nvPr/>
        </p:nvGrpSpPr>
        <p:grpSpPr>
          <a:xfrm>
            <a:off x="3933070" y="3288477"/>
            <a:ext cx="2460618" cy="2384624"/>
            <a:chOff x="4064726" y="3152751"/>
            <a:chExt cx="2460618" cy="2384624"/>
          </a:xfrm>
        </p:grpSpPr>
        <p:sp>
          <p:nvSpPr>
            <p:cNvPr id="151" name="AutoShape 38"/>
            <p:cNvSpPr>
              <a:spLocks noChangeArrowheads="1"/>
            </p:cNvSpPr>
            <p:nvPr/>
          </p:nvSpPr>
          <p:spPr bwMode="auto">
            <a:xfrm>
              <a:off x="4064726" y="3152751"/>
              <a:ext cx="2460618" cy="2384624"/>
            </a:xfrm>
            <a:prstGeom prst="roundRect">
              <a:avLst>
                <a:gd name="adj" fmla="val 2305"/>
              </a:avLst>
            </a:prstGeom>
            <a:gradFill flip="none" rotWithShape="1">
              <a:gsLst>
                <a:gs pos="8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 w="12700" algn="ctr">
              <a:gradFill>
                <a:gsLst>
                  <a:gs pos="50000">
                    <a:srgbClr val="83B4C3"/>
                  </a:gs>
                  <a:gs pos="100000">
                    <a:schemeClr val="accent1">
                      <a:shade val="100000"/>
                      <a:satMod val="115000"/>
                      <a:alpha val="0"/>
                    </a:scheme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88900" dir="12600000" algn="ctr" rotWithShape="0">
                <a:schemeClr val="bg1">
                  <a:lumMod val="65000"/>
                  <a:alpha val="75000"/>
                </a:schemeClr>
              </a:outerShdw>
            </a:effectLst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marL="0" lvl="1" indent="-142875" defTabSz="1330325" eaLnBrk="0" hangingPunct="0">
                <a:lnSpc>
                  <a:spcPct val="90000"/>
                </a:lnSpc>
                <a:buClr>
                  <a:prstClr val="black"/>
                </a:buClr>
                <a:buSzPct val="100000"/>
                <a:buFont typeface="Arial" pitchFamily="34" charset="0"/>
                <a:buChar char="•"/>
                <a:tabLst>
                  <a:tab pos="5648325" algn="l"/>
                </a:tabLst>
                <a:defRPr/>
              </a:pPr>
              <a:endParaRPr lang="ko-KR" altLang="en-US" sz="10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sym typeface="Wingdings" pitchFamily="2" charset="2"/>
              </a:endParaRPr>
            </a:p>
          </p:txBody>
        </p:sp>
        <p:sp>
          <p:nvSpPr>
            <p:cNvPr id="152" name="AutoShape 26" descr="사각유형3-2"/>
            <p:cNvSpPr>
              <a:spLocks noChangeArrowheads="1"/>
            </p:cNvSpPr>
            <p:nvPr/>
          </p:nvSpPr>
          <p:spPr bwMode="auto">
            <a:xfrm flipH="1">
              <a:off x="4113154" y="3197348"/>
              <a:ext cx="2376000" cy="282447"/>
            </a:xfrm>
            <a:prstGeom prst="roundRect">
              <a:avLst>
                <a:gd name="adj" fmla="val 5028"/>
              </a:avLst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000" b="1" dirty="0" smtClean="0">
                  <a:solidFill>
                    <a:srgbClr val="FFFFFF"/>
                  </a:solidFill>
                  <a:latin typeface="Rix모던고딕 L" pitchFamily="18" charset="-127"/>
                  <a:ea typeface="Rix모던고딕 L" pitchFamily="18" charset="-127"/>
                </a:rPr>
                <a:t>도착예정시간 안내 서비스 특징</a:t>
              </a:r>
              <a:endParaRPr lang="ko-KR" altLang="en-US" sz="1000" b="1" dirty="0">
                <a:solidFill>
                  <a:srgbClr val="FFFFFF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153" name="Rectangle 231"/>
            <p:cNvSpPr>
              <a:spLocks noChangeArrowheads="1"/>
            </p:cNvSpPr>
            <p:nvPr/>
          </p:nvSpPr>
          <p:spPr bwMode="auto">
            <a:xfrm>
              <a:off x="4186796" y="3866755"/>
              <a:ext cx="2232000" cy="708207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도착 예정 시간을 사용자에게 안내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사용자가 효율적으로 시간관리를 할 수 있도록 도움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</p:grpSp>
      <p:sp>
        <p:nvSpPr>
          <p:cNvPr id="159" name="AutoShape 85"/>
          <p:cNvSpPr>
            <a:spLocks noChangeArrowheads="1"/>
          </p:cNvSpPr>
          <p:nvPr/>
        </p:nvSpPr>
        <p:spPr bwMode="auto">
          <a:xfrm>
            <a:off x="404580" y="6321152"/>
            <a:ext cx="6192860" cy="3096468"/>
          </a:xfrm>
          <a:prstGeom prst="roundRect">
            <a:avLst>
              <a:gd name="adj" fmla="val 1579"/>
            </a:avLst>
          </a:prstGeom>
          <a:solidFill>
            <a:srgbClr val="FFFFFF">
              <a:alpha val="50000"/>
            </a:srgbClr>
          </a:solidFill>
          <a:ln w="952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lIns="89324" tIns="44661" rIns="89324" bIns="44661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893763" fontAlgn="ctr" latinLnBrk="0"/>
            <a:endParaRPr lang="ko-KR" altLang="en-US" sz="100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4" name="그룹 166"/>
          <p:cNvGrpSpPr/>
          <p:nvPr/>
        </p:nvGrpSpPr>
        <p:grpSpPr>
          <a:xfrm>
            <a:off x="3933070" y="6620995"/>
            <a:ext cx="2460618" cy="2436461"/>
            <a:chOff x="4064726" y="6393200"/>
            <a:chExt cx="2460618" cy="2436461"/>
          </a:xfrm>
        </p:grpSpPr>
        <p:sp>
          <p:nvSpPr>
            <p:cNvPr id="168" name="AutoShape 38"/>
            <p:cNvSpPr>
              <a:spLocks noChangeArrowheads="1"/>
            </p:cNvSpPr>
            <p:nvPr/>
          </p:nvSpPr>
          <p:spPr bwMode="auto">
            <a:xfrm>
              <a:off x="4064726" y="6393200"/>
              <a:ext cx="2460618" cy="2436461"/>
            </a:xfrm>
            <a:prstGeom prst="roundRect">
              <a:avLst>
                <a:gd name="adj" fmla="val 2305"/>
              </a:avLst>
            </a:prstGeom>
            <a:gradFill flip="none" rotWithShape="1">
              <a:gsLst>
                <a:gs pos="8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 w="12700" algn="ctr">
              <a:gradFill>
                <a:gsLst>
                  <a:gs pos="50000">
                    <a:srgbClr val="83B4C3"/>
                  </a:gs>
                  <a:gs pos="100000">
                    <a:schemeClr val="accent1">
                      <a:shade val="100000"/>
                      <a:satMod val="115000"/>
                      <a:alpha val="0"/>
                    </a:scheme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88900" dir="12600000" algn="ctr" rotWithShape="0">
                <a:schemeClr val="bg1">
                  <a:lumMod val="65000"/>
                  <a:alpha val="75000"/>
                </a:schemeClr>
              </a:outerShdw>
            </a:effectLst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marL="0" lvl="1" indent="-142875" defTabSz="1330325" eaLnBrk="0" hangingPunct="0">
                <a:lnSpc>
                  <a:spcPct val="90000"/>
                </a:lnSpc>
                <a:buClr>
                  <a:prstClr val="black"/>
                </a:buClr>
                <a:buSzPct val="100000"/>
                <a:buFont typeface="Arial" pitchFamily="34" charset="0"/>
                <a:buChar char="•"/>
                <a:tabLst>
                  <a:tab pos="5648325" algn="l"/>
                </a:tabLst>
                <a:defRPr/>
              </a:pPr>
              <a:endParaRPr lang="ko-KR" altLang="en-US" sz="10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sym typeface="Wingdings" pitchFamily="2" charset="2"/>
              </a:endParaRPr>
            </a:p>
          </p:txBody>
        </p:sp>
        <p:sp>
          <p:nvSpPr>
            <p:cNvPr id="169" name="AutoShape 26" descr="사각유형3-2"/>
            <p:cNvSpPr>
              <a:spLocks noChangeArrowheads="1"/>
            </p:cNvSpPr>
            <p:nvPr/>
          </p:nvSpPr>
          <p:spPr bwMode="auto">
            <a:xfrm flipH="1">
              <a:off x="4113154" y="6437798"/>
              <a:ext cx="2376000" cy="282447"/>
            </a:xfrm>
            <a:prstGeom prst="roundRect">
              <a:avLst>
                <a:gd name="adj" fmla="val 5028"/>
              </a:avLst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000" b="1" dirty="0" smtClean="0">
                  <a:solidFill>
                    <a:srgbClr val="FFFFFF"/>
                  </a:solidFill>
                  <a:latin typeface="Rix모던고딕 L" pitchFamily="18" charset="-127"/>
                  <a:ea typeface="Rix모던고딕 L" pitchFamily="18" charset="-127"/>
                </a:rPr>
                <a:t>음성 길안내 서비스 특징</a:t>
              </a:r>
              <a:endParaRPr lang="ko-KR" altLang="en-US" sz="1000" b="1" dirty="0">
                <a:solidFill>
                  <a:srgbClr val="FFFFFF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170" name="Rectangle 231"/>
            <p:cNvSpPr>
              <a:spLocks noChangeArrowheads="1"/>
            </p:cNvSpPr>
            <p:nvPr/>
          </p:nvSpPr>
          <p:spPr bwMode="auto">
            <a:xfrm>
              <a:off x="4186796" y="7026525"/>
              <a:ext cx="2232000" cy="939040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음성으로 길안내 서비스를 제공함으로써 사용자의 편의성 추구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화면을 볼 수 없는 상황에서도 길안내를 제공함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</p:grpSp>
      <p:pic>
        <p:nvPicPr>
          <p:cNvPr id="171" name="그림 170" descr="관련투표화면.jpg"/>
          <p:cNvPicPr preferRelativeResize="0"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720" y="3106192"/>
            <a:ext cx="2160240" cy="2952328"/>
          </a:xfrm>
          <a:prstGeom prst="rect">
            <a:avLst/>
          </a:prstGeom>
        </p:spPr>
      </p:pic>
      <p:pic>
        <p:nvPicPr>
          <p:cNvPr id="173" name="그림 172" descr="관련투표화면.jpg"/>
          <p:cNvPicPr preferRelativeResize="0"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720" y="6393160"/>
            <a:ext cx="2160240" cy="2952328"/>
          </a:xfrm>
          <a:prstGeom prst="rect">
            <a:avLst/>
          </a:prstGeom>
        </p:spPr>
      </p:pic>
      <p:pic>
        <p:nvPicPr>
          <p:cNvPr id="27" name="Picture 2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50" y="3106520"/>
            <a:ext cx="2160000" cy="295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 descr="C:\Users\Administrator\Desktop\공모전\타임머신.gif"/>
          <p:cNvPicPr preferRelativeResize="0">
            <a:picLocks noChangeArrowheads="1"/>
          </p:cNvPicPr>
          <p:nvPr/>
        </p:nvPicPr>
        <p:blipFill>
          <a:blip r:embed="rId7" cstate="print"/>
          <a:srcRect l="3334" t="2084" r="3323" b="2072"/>
          <a:stretch>
            <a:fillRect/>
          </a:stretch>
        </p:blipFill>
        <p:spPr bwMode="auto">
          <a:xfrm>
            <a:off x="920150" y="3106520"/>
            <a:ext cx="2160000" cy="2952000"/>
          </a:xfrm>
          <a:prstGeom prst="rect">
            <a:avLst/>
          </a:prstGeom>
          <a:noFill/>
        </p:spPr>
      </p:pic>
      <p:pic>
        <p:nvPicPr>
          <p:cNvPr id="31" name="Picture 2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60" y="6393488"/>
            <a:ext cx="2160000" cy="295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908720" y="6393160"/>
            <a:ext cx="2160240" cy="2952000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920150" y="3092222"/>
            <a:ext cx="2160240" cy="2952000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아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관광지 길안내 서비스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2)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자동차 이용 시</a:t>
            </a: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사용자가 자동차를 이용하여 편하게 관광지를 찾아갈 수 있도록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SK Planet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의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T-Map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API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를 활용하여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네비게이션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기능을 지원합니다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이러한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네비게이션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기능은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3D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입체화면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길찾기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안내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실시간 길안내 서비스를 제공하고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유료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무료 도로 주행을 선택하여 각각에 따라 차별화된 길 안내를 제공합니다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1142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관광지 길안내 서비스 </a:t>
              </a:r>
              <a:r>
                <a:rPr lang="en-US" altLang="ko-KR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– 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자동차 이용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3" name="Group 141"/>
          <p:cNvGrpSpPr>
            <a:grpSpLocks/>
          </p:cNvGrpSpPr>
          <p:nvPr/>
        </p:nvGrpSpPr>
        <p:grpSpPr bwMode="auto">
          <a:xfrm>
            <a:off x="3789363" y="8562975"/>
            <a:ext cx="2570162" cy="863600"/>
            <a:chOff x="1446" y="5087"/>
            <a:chExt cx="2523" cy="848"/>
          </a:xfrm>
        </p:grpSpPr>
        <p:pic>
          <p:nvPicPr>
            <p:cNvPr id="47" name="Picture 142" descr="1"/>
            <p:cNvPicPr>
              <a:picLocks noChangeAspect="1" noChangeArrowheads="1"/>
            </p:cNvPicPr>
            <p:nvPr/>
          </p:nvPicPr>
          <p:blipFill>
            <a:blip r:embed="rId3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143" descr="1"/>
            <p:cNvPicPr>
              <a:picLocks noChangeAspect="1" noChangeArrowheads="1"/>
            </p:cNvPicPr>
            <p:nvPr/>
          </p:nvPicPr>
          <p:blipFill>
            <a:blip r:embed="rId3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5" name="Picture 150" descr="제목 없음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656" y="6681192"/>
            <a:ext cx="6264695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2" descr="sky1"/>
          <p:cNvPicPr>
            <a:picLocks noChangeAspect="1" noChangeArrowheads="1"/>
          </p:cNvPicPr>
          <p:nvPr/>
        </p:nvPicPr>
        <p:blipFill>
          <a:blip r:embed="rId5" cstate="print">
            <a:lum bright="18000" contrast="-18000"/>
          </a:blip>
          <a:srcRect t="24048" b="12483"/>
          <a:stretch>
            <a:fillRect/>
          </a:stretch>
        </p:blipFill>
        <p:spPr bwMode="auto">
          <a:xfrm>
            <a:off x="293688" y="2867472"/>
            <a:ext cx="6300787" cy="194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그룹 86"/>
          <p:cNvGrpSpPr/>
          <p:nvPr/>
        </p:nvGrpSpPr>
        <p:grpSpPr>
          <a:xfrm>
            <a:off x="4005064" y="3080792"/>
            <a:ext cx="2460618" cy="2088232"/>
            <a:chOff x="4064726" y="3236531"/>
            <a:chExt cx="2460618" cy="2088232"/>
          </a:xfrm>
        </p:grpSpPr>
        <p:sp>
          <p:nvSpPr>
            <p:cNvPr id="88" name="AutoShape 38"/>
            <p:cNvSpPr>
              <a:spLocks noChangeArrowheads="1"/>
            </p:cNvSpPr>
            <p:nvPr/>
          </p:nvSpPr>
          <p:spPr bwMode="auto">
            <a:xfrm>
              <a:off x="4064726" y="3236531"/>
              <a:ext cx="2460618" cy="2088232"/>
            </a:xfrm>
            <a:prstGeom prst="roundRect">
              <a:avLst>
                <a:gd name="adj" fmla="val 2305"/>
              </a:avLst>
            </a:prstGeom>
            <a:gradFill flip="none" rotWithShape="1">
              <a:gsLst>
                <a:gs pos="8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 w="12700" algn="ctr">
              <a:gradFill>
                <a:gsLst>
                  <a:gs pos="50000">
                    <a:srgbClr val="83B4C3"/>
                  </a:gs>
                  <a:gs pos="100000">
                    <a:schemeClr val="accent1">
                      <a:shade val="100000"/>
                      <a:satMod val="115000"/>
                      <a:alpha val="0"/>
                    </a:scheme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88900" dir="12600000" algn="ctr" rotWithShape="0">
                <a:schemeClr val="bg1">
                  <a:lumMod val="65000"/>
                  <a:alpha val="75000"/>
                </a:schemeClr>
              </a:outerShdw>
            </a:effectLst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marL="0" lvl="1" indent="-142875" defTabSz="1330325" eaLnBrk="0" hangingPunct="0">
                <a:lnSpc>
                  <a:spcPct val="90000"/>
                </a:lnSpc>
                <a:buClr>
                  <a:prstClr val="black"/>
                </a:buClr>
                <a:buSzPct val="100000"/>
                <a:buFont typeface="Arial" pitchFamily="34" charset="0"/>
                <a:buChar char="•"/>
                <a:tabLst>
                  <a:tab pos="5648325" algn="l"/>
                </a:tabLst>
                <a:defRPr/>
              </a:pPr>
              <a:endParaRPr lang="ko-KR" altLang="en-US" sz="10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sym typeface="Wingdings" pitchFamily="2" charset="2"/>
              </a:endParaRPr>
            </a:p>
          </p:txBody>
        </p:sp>
        <p:sp>
          <p:nvSpPr>
            <p:cNvPr id="89" name="AutoShape 26" descr="사각유형3-2"/>
            <p:cNvSpPr>
              <a:spLocks noChangeArrowheads="1"/>
            </p:cNvSpPr>
            <p:nvPr/>
          </p:nvSpPr>
          <p:spPr bwMode="auto">
            <a:xfrm flipH="1">
              <a:off x="4113154" y="3281128"/>
              <a:ext cx="2376000" cy="282447"/>
            </a:xfrm>
            <a:prstGeom prst="roundRect">
              <a:avLst>
                <a:gd name="adj" fmla="val 5028"/>
              </a:avLst>
            </a:prstGeom>
            <a:blipFill dpi="0" rotWithShape="1">
              <a:blip r:embed="rId6" cstate="print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000" b="1" dirty="0" smtClean="0">
                  <a:solidFill>
                    <a:srgbClr val="FFFFFF"/>
                  </a:solidFill>
                  <a:latin typeface="Rix모던고딕 L" pitchFamily="18" charset="-127"/>
                  <a:ea typeface="Rix모던고딕 L" pitchFamily="18" charset="-127"/>
                </a:rPr>
                <a:t>자동차 이용 시 특징</a:t>
              </a:r>
              <a:endParaRPr lang="ko-KR" altLang="en-US" sz="1000" b="1" dirty="0">
                <a:solidFill>
                  <a:srgbClr val="FFFFFF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90" name="Rectangle 231"/>
            <p:cNvSpPr>
              <a:spLocks noChangeArrowheads="1"/>
            </p:cNvSpPr>
            <p:nvPr/>
          </p:nvSpPr>
          <p:spPr bwMode="auto">
            <a:xfrm>
              <a:off x="4232516" y="3562848"/>
              <a:ext cx="2232000" cy="152349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3D 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입체화면으로 제공되는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길찾기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기능을 이용하여 길안내 기능을 이용하는 사용자의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길이탈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가능성 배제</a:t>
              </a:r>
              <a:endParaRPr lang="en-US" altLang="ko-KR" sz="9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실시간 길안내 서비스를 통해 주변 정보 및 거리계산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과속방지 안내 등의 기능 활용</a:t>
              </a:r>
              <a:endParaRPr lang="en-US" altLang="ko-KR" sz="9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고속도로를 이용하는 유료도로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국도를 이용하는 무료도로를 선택하여 주행</a:t>
              </a:r>
              <a:endParaRPr lang="en-US" altLang="ko-KR" sz="9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</p:grpSp>
      <p:grpSp>
        <p:nvGrpSpPr>
          <p:cNvPr id="5" name="그룹 64"/>
          <p:cNvGrpSpPr/>
          <p:nvPr/>
        </p:nvGrpSpPr>
        <p:grpSpPr>
          <a:xfrm>
            <a:off x="620688" y="3800872"/>
            <a:ext cx="2448272" cy="3168352"/>
            <a:chOff x="7029400" y="4304928"/>
            <a:chExt cx="3384376" cy="2736304"/>
          </a:xfrm>
        </p:grpSpPr>
        <p:sp>
          <p:nvSpPr>
            <p:cNvPr id="119" name="AutoShape 85"/>
            <p:cNvSpPr>
              <a:spLocks noChangeArrowheads="1"/>
            </p:cNvSpPr>
            <p:nvPr/>
          </p:nvSpPr>
          <p:spPr bwMode="auto">
            <a:xfrm>
              <a:off x="7029400" y="4304928"/>
              <a:ext cx="3384376" cy="2736304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6" name="그룹 63"/>
            <p:cNvGrpSpPr/>
            <p:nvPr/>
          </p:nvGrpSpPr>
          <p:grpSpPr>
            <a:xfrm>
              <a:off x="7087941" y="4348361"/>
              <a:ext cx="3253828" cy="271463"/>
              <a:chOff x="7087940" y="4348361"/>
              <a:chExt cx="4366957" cy="271463"/>
            </a:xfrm>
          </p:grpSpPr>
          <p:grpSp>
            <p:nvGrpSpPr>
              <p:cNvPr id="7" name="Group 86"/>
              <p:cNvGrpSpPr>
                <a:grpSpLocks/>
              </p:cNvGrpSpPr>
              <p:nvPr/>
            </p:nvGrpSpPr>
            <p:grpSpPr bwMode="auto">
              <a:xfrm>
                <a:off x="7087940" y="4348361"/>
                <a:ext cx="4366957" cy="271463"/>
                <a:chOff x="2744" y="1961"/>
                <a:chExt cx="818" cy="228"/>
              </a:xfrm>
            </p:grpSpPr>
            <p:sp>
              <p:nvSpPr>
                <p:cNvPr id="124" name="AutoShape 87"/>
                <p:cNvSpPr>
                  <a:spLocks noChangeArrowheads="1"/>
                </p:cNvSpPr>
                <p:nvPr/>
              </p:nvSpPr>
              <p:spPr bwMode="auto">
                <a:xfrm>
                  <a:off x="2744" y="1961"/>
                  <a:ext cx="818" cy="228"/>
                </a:xfrm>
                <a:prstGeom prst="roundRect">
                  <a:avLst>
                    <a:gd name="adj" fmla="val 10949"/>
                  </a:avLst>
                </a:prstGeom>
                <a:solidFill>
                  <a:srgbClr val="769B3B"/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8" name="Group 88"/>
                <p:cNvGrpSpPr>
                  <a:grpSpLocks/>
                </p:cNvGrpSpPr>
                <p:nvPr/>
              </p:nvGrpSpPr>
              <p:grpSpPr bwMode="auto">
                <a:xfrm>
                  <a:off x="2744" y="1961"/>
                  <a:ext cx="818" cy="114"/>
                  <a:chOff x="770" y="2869"/>
                  <a:chExt cx="818" cy="90"/>
                </a:xfrm>
              </p:grpSpPr>
              <p:sp>
                <p:nvSpPr>
                  <p:cNvPr id="126" name="AutoShape 89"/>
                  <p:cNvSpPr>
                    <a:spLocks noChangeArrowheads="1"/>
                  </p:cNvSpPr>
                  <p:nvPr/>
                </p:nvSpPr>
                <p:spPr bwMode="auto">
                  <a:xfrm>
                    <a:off x="770" y="2869"/>
                    <a:ext cx="818" cy="68"/>
                  </a:xfrm>
                  <a:prstGeom prst="roundRect">
                    <a:avLst>
                      <a:gd name="adj" fmla="val 22060"/>
                    </a:avLst>
                  </a:prstGeom>
                  <a:solidFill>
                    <a:srgbClr val="8AB545"/>
                  </a:solidFill>
                  <a:ln w="6350" algn="ctr">
                    <a:noFill/>
                    <a:round/>
                    <a:headEnd/>
                    <a:tailEnd/>
                  </a:ln>
                </p:spPr>
                <p:txBody>
                  <a:bodyPr wrap="none" lIns="89324" tIns="44661" rIns="89324" bIns="44661" anchor="ctr"/>
                  <a:lstStyle/>
                  <a:p>
                    <a:pPr algn="ctr" defTabSz="893763" fontAlgn="ctr" latinLnBrk="0"/>
                    <a:endParaRPr lang="ko-KR" altLang="en-US" sz="1100" b="1">
                      <a:solidFill>
                        <a:prstClr val="black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27" name="AutoShape 90"/>
                  <p:cNvSpPr>
                    <a:spLocks noChangeArrowheads="1"/>
                  </p:cNvSpPr>
                  <p:nvPr/>
                </p:nvSpPr>
                <p:spPr bwMode="auto">
                  <a:xfrm>
                    <a:off x="770" y="2891"/>
                    <a:ext cx="818" cy="6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8AB545"/>
                  </a:solidFill>
                  <a:ln w="6350" algn="ctr">
                    <a:noFill/>
                    <a:round/>
                    <a:headEnd/>
                    <a:tailEnd/>
                  </a:ln>
                </p:spPr>
                <p:txBody>
                  <a:bodyPr wrap="none" lIns="89324" tIns="44661" rIns="89324" bIns="44661" anchor="ctr"/>
                  <a:lstStyle/>
                  <a:p>
                    <a:pPr algn="ctr" defTabSz="893763" fontAlgn="ctr" latinLnBrk="0"/>
                    <a:endParaRPr lang="ko-KR" altLang="en-US" sz="1100" b="1">
                      <a:solidFill>
                        <a:prstClr val="black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</p:grpSp>
          <p:sp>
            <p:nvSpPr>
              <p:cNvPr id="123" name="Rectangle 279"/>
              <p:cNvSpPr>
                <a:spLocks noChangeArrowheads="1"/>
              </p:cNvSpPr>
              <p:nvPr/>
            </p:nvSpPr>
            <p:spPr bwMode="auto">
              <a:xfrm>
                <a:off x="7975790" y="4394984"/>
                <a:ext cx="2596479" cy="15948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en-US" altLang="ko-KR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3D </a:t>
                </a:r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입체화면 </a:t>
                </a:r>
                <a:r>
                  <a:rPr lang="ko-KR" altLang="en-US" sz="1200" b="1" dirty="0" err="1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길찾기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  <p:pic>
          <p:nvPicPr>
            <p:cNvPr id="121" name="Picture 5" descr="C:\Users\Administrator\Desktop\이메일인증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01408" y="4703068"/>
              <a:ext cx="3172998" cy="2228478"/>
            </a:xfrm>
            <a:prstGeom prst="rect">
              <a:avLst/>
            </a:prstGeom>
            <a:noFill/>
          </p:spPr>
        </p:pic>
      </p:grpSp>
      <p:pic>
        <p:nvPicPr>
          <p:cNvPr id="7170" name="Picture 2" descr="C:\Users\Administrator\Desktop\공모전\3D길찾기.gif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3548" y="4221490"/>
            <a:ext cx="2376264" cy="2675726"/>
          </a:xfrm>
          <a:prstGeom prst="rect">
            <a:avLst/>
          </a:prstGeom>
          <a:noFill/>
        </p:spPr>
      </p:pic>
      <p:grpSp>
        <p:nvGrpSpPr>
          <p:cNvPr id="9" name="그룹 62"/>
          <p:cNvGrpSpPr/>
          <p:nvPr/>
        </p:nvGrpSpPr>
        <p:grpSpPr>
          <a:xfrm>
            <a:off x="2060848" y="4880992"/>
            <a:ext cx="2520280" cy="3576017"/>
            <a:chOff x="404664" y="3105175"/>
            <a:chExt cx="2880320" cy="4032448"/>
          </a:xfrm>
        </p:grpSpPr>
        <p:grpSp>
          <p:nvGrpSpPr>
            <p:cNvPr id="10" name="그룹 33"/>
            <p:cNvGrpSpPr/>
            <p:nvPr/>
          </p:nvGrpSpPr>
          <p:grpSpPr>
            <a:xfrm>
              <a:off x="404664" y="3105175"/>
              <a:ext cx="2880320" cy="4032448"/>
              <a:chOff x="7677472" y="3368824"/>
              <a:chExt cx="2880320" cy="4032448"/>
            </a:xfrm>
          </p:grpSpPr>
          <p:grpSp>
            <p:nvGrpSpPr>
              <p:cNvPr id="11" name="그룹 34"/>
              <p:cNvGrpSpPr/>
              <p:nvPr/>
            </p:nvGrpSpPr>
            <p:grpSpPr>
              <a:xfrm>
                <a:off x="7677472" y="3368824"/>
                <a:ext cx="2880320" cy="4032448"/>
                <a:chOff x="7677472" y="3368824"/>
                <a:chExt cx="3312368" cy="4032448"/>
              </a:xfrm>
            </p:grpSpPr>
            <p:sp>
              <p:nvSpPr>
                <p:cNvPr id="113" name="AutoShape 85"/>
                <p:cNvSpPr>
                  <a:spLocks noChangeArrowheads="1"/>
                </p:cNvSpPr>
                <p:nvPr/>
              </p:nvSpPr>
              <p:spPr bwMode="auto">
                <a:xfrm>
                  <a:off x="7677472" y="3368824"/>
                  <a:ext cx="3312368" cy="4032448"/>
                </a:xfrm>
                <a:prstGeom prst="roundRect">
                  <a:avLst>
                    <a:gd name="adj" fmla="val 1579"/>
                  </a:avLst>
                </a:prstGeom>
                <a:solidFill>
                  <a:srgbClr val="FFFFFF"/>
                </a:solidFill>
                <a:ln w="9525" algn="ctr">
                  <a:solidFill>
                    <a:srgbClr val="C0C0C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DDDDDD"/>
                  </a:outerShdw>
                </a:effectLst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000" b="1">
                    <a:solidFill>
                      <a:prstClr val="black"/>
                    </a:solidFill>
                    <a:latin typeface="Yoon 윤고딕 520_TT" pitchFamily="18" charset="-127"/>
                    <a:ea typeface="Yoon 윤고딕 520_TT" pitchFamily="18" charset="-127"/>
                  </a:endParaRPr>
                </a:p>
              </p:txBody>
            </p:sp>
            <p:grpSp>
              <p:nvGrpSpPr>
                <p:cNvPr id="12" name="Group 86"/>
                <p:cNvGrpSpPr>
                  <a:grpSpLocks/>
                </p:cNvGrpSpPr>
                <p:nvPr/>
              </p:nvGrpSpPr>
              <p:grpSpPr bwMode="auto">
                <a:xfrm>
                  <a:off x="7720905" y="3412257"/>
                  <a:ext cx="3240000" cy="271463"/>
                  <a:chOff x="2744" y="1961"/>
                  <a:chExt cx="818" cy="228"/>
                </a:xfrm>
              </p:grpSpPr>
              <p:sp>
                <p:nvSpPr>
                  <p:cNvPr id="115" name="AutoShape 87"/>
                  <p:cNvSpPr>
                    <a:spLocks noChangeArrowheads="1"/>
                  </p:cNvSpPr>
                  <p:nvPr/>
                </p:nvSpPr>
                <p:spPr bwMode="auto">
                  <a:xfrm>
                    <a:off x="2744" y="1961"/>
                    <a:ext cx="818" cy="228"/>
                  </a:xfrm>
                  <a:prstGeom prst="roundRect">
                    <a:avLst>
                      <a:gd name="adj" fmla="val 10949"/>
                    </a:avLst>
                  </a:prstGeom>
                  <a:solidFill>
                    <a:srgbClr val="769B3B"/>
                  </a:soli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defTabSz="893763" fontAlgn="ctr" latinLnBrk="0"/>
                    <a:endParaRPr lang="ko-KR" altLang="en-US" sz="1100" b="1">
                      <a:solidFill>
                        <a:prstClr val="black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grpSp>
                <p:nvGrpSpPr>
                  <p:cNvPr id="13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2744" y="1961"/>
                    <a:ext cx="818" cy="114"/>
                    <a:chOff x="770" y="2869"/>
                    <a:chExt cx="818" cy="90"/>
                  </a:xfrm>
                </p:grpSpPr>
                <p:sp>
                  <p:nvSpPr>
                    <p:cNvPr id="117" name="AutoShape 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0" y="2869"/>
                      <a:ext cx="818" cy="68"/>
                    </a:xfrm>
                    <a:prstGeom prst="roundRect">
                      <a:avLst>
                        <a:gd name="adj" fmla="val 22060"/>
                      </a:avLst>
                    </a:prstGeom>
                    <a:solidFill>
                      <a:srgbClr val="8AB545"/>
                    </a:solidFill>
                    <a:ln w="6350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89324" tIns="44661" rIns="89324" bIns="44661" anchor="ctr"/>
                    <a:lstStyle/>
                    <a:p>
                      <a:pPr algn="ctr" defTabSz="893763" fontAlgn="ctr" latinLnBrk="0"/>
                      <a:endParaRPr lang="ko-KR" altLang="en-US" sz="1100" b="1">
                        <a:solidFill>
                          <a:prstClr val="black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18" name="AutoShape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0" y="2891"/>
                      <a:ext cx="818" cy="68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8AB545"/>
                    </a:solidFill>
                    <a:ln w="6350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89324" tIns="44661" rIns="89324" bIns="44661" anchor="ctr"/>
                    <a:lstStyle/>
                    <a:p>
                      <a:pPr algn="ctr" defTabSz="893763" fontAlgn="ctr" latinLnBrk="0"/>
                      <a:endParaRPr lang="ko-KR" altLang="en-US" sz="1100" b="1">
                        <a:solidFill>
                          <a:prstClr val="black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112" name="Rectangle 279"/>
              <p:cNvSpPr>
                <a:spLocks noChangeArrowheads="1"/>
              </p:cNvSpPr>
              <p:nvPr/>
            </p:nvSpPr>
            <p:spPr bwMode="auto">
              <a:xfrm>
                <a:off x="7836346" y="3434504"/>
                <a:ext cx="2596480" cy="2082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실시간 길안내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  <p:pic>
          <p:nvPicPr>
            <p:cNvPr id="110" name="Picture 2" descr="C:\Users\Administrator\Desktop\휴대폰인증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01055" y="3469407"/>
              <a:ext cx="2690765" cy="3579887"/>
            </a:xfrm>
            <a:prstGeom prst="rect">
              <a:avLst/>
            </a:prstGeom>
            <a:noFill/>
          </p:spPr>
        </p:pic>
      </p:grpSp>
      <p:pic>
        <p:nvPicPr>
          <p:cNvPr id="50" name="Picture 2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714" y="5169024"/>
            <a:ext cx="2361406" cy="324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61"/>
          <p:cNvGrpSpPr/>
          <p:nvPr/>
        </p:nvGrpSpPr>
        <p:grpSpPr>
          <a:xfrm>
            <a:off x="3645024" y="5889104"/>
            <a:ext cx="2582763" cy="3518867"/>
            <a:chOff x="7677472" y="3368824"/>
            <a:chExt cx="2880320" cy="4032448"/>
          </a:xfrm>
        </p:grpSpPr>
        <p:grpSp>
          <p:nvGrpSpPr>
            <p:cNvPr id="15" name="그룹 32"/>
            <p:cNvGrpSpPr/>
            <p:nvPr/>
          </p:nvGrpSpPr>
          <p:grpSpPr>
            <a:xfrm>
              <a:off x="7677472" y="3368824"/>
              <a:ext cx="2880320" cy="4032448"/>
              <a:chOff x="7677472" y="3368824"/>
              <a:chExt cx="2880320" cy="4032448"/>
            </a:xfrm>
          </p:grpSpPr>
          <p:grpSp>
            <p:nvGrpSpPr>
              <p:cNvPr id="16" name="그룹 30"/>
              <p:cNvGrpSpPr/>
              <p:nvPr/>
            </p:nvGrpSpPr>
            <p:grpSpPr>
              <a:xfrm>
                <a:off x="7677472" y="3368824"/>
                <a:ext cx="2880320" cy="4032448"/>
                <a:chOff x="7677472" y="3368824"/>
                <a:chExt cx="3312368" cy="4032448"/>
              </a:xfrm>
            </p:grpSpPr>
            <p:sp>
              <p:nvSpPr>
                <p:cNvPr id="103" name="AutoShape 85"/>
                <p:cNvSpPr>
                  <a:spLocks noChangeArrowheads="1"/>
                </p:cNvSpPr>
                <p:nvPr/>
              </p:nvSpPr>
              <p:spPr bwMode="auto">
                <a:xfrm>
                  <a:off x="7677472" y="3368824"/>
                  <a:ext cx="3312368" cy="4032448"/>
                </a:xfrm>
                <a:prstGeom prst="roundRect">
                  <a:avLst>
                    <a:gd name="adj" fmla="val 1579"/>
                  </a:avLst>
                </a:prstGeom>
                <a:solidFill>
                  <a:srgbClr val="FFFFFF"/>
                </a:solidFill>
                <a:ln w="9525" algn="ctr">
                  <a:solidFill>
                    <a:srgbClr val="C0C0C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DDDDDD"/>
                  </a:outerShdw>
                </a:effectLst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000" b="1">
                    <a:solidFill>
                      <a:prstClr val="black"/>
                    </a:solidFill>
                    <a:latin typeface="Yoon 윤고딕 520_TT" pitchFamily="18" charset="-127"/>
                    <a:ea typeface="Yoon 윤고딕 520_TT" pitchFamily="18" charset="-127"/>
                  </a:endParaRPr>
                </a:p>
              </p:txBody>
            </p:sp>
            <p:grpSp>
              <p:nvGrpSpPr>
                <p:cNvPr id="17" name="Group 86"/>
                <p:cNvGrpSpPr>
                  <a:grpSpLocks/>
                </p:cNvGrpSpPr>
                <p:nvPr/>
              </p:nvGrpSpPr>
              <p:grpSpPr bwMode="auto">
                <a:xfrm>
                  <a:off x="7720905" y="3412257"/>
                  <a:ext cx="3240000" cy="271463"/>
                  <a:chOff x="2744" y="1961"/>
                  <a:chExt cx="818" cy="228"/>
                </a:xfrm>
              </p:grpSpPr>
              <p:sp>
                <p:nvSpPr>
                  <p:cNvPr id="105" name="AutoShape 87"/>
                  <p:cNvSpPr>
                    <a:spLocks noChangeArrowheads="1"/>
                  </p:cNvSpPr>
                  <p:nvPr/>
                </p:nvSpPr>
                <p:spPr bwMode="auto">
                  <a:xfrm>
                    <a:off x="2744" y="1961"/>
                    <a:ext cx="818" cy="228"/>
                  </a:xfrm>
                  <a:prstGeom prst="roundRect">
                    <a:avLst>
                      <a:gd name="adj" fmla="val 10949"/>
                    </a:avLst>
                  </a:prstGeom>
                  <a:solidFill>
                    <a:srgbClr val="769B3B"/>
                  </a:soli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defTabSz="893763" fontAlgn="ctr" latinLnBrk="0"/>
                    <a:endParaRPr lang="ko-KR" altLang="en-US" sz="1100" b="1">
                      <a:solidFill>
                        <a:prstClr val="black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grpSp>
                <p:nvGrpSpPr>
                  <p:cNvPr id="18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2744" y="1961"/>
                    <a:ext cx="818" cy="114"/>
                    <a:chOff x="770" y="2869"/>
                    <a:chExt cx="818" cy="90"/>
                  </a:xfrm>
                </p:grpSpPr>
                <p:sp>
                  <p:nvSpPr>
                    <p:cNvPr id="107" name="AutoShape 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0" y="2869"/>
                      <a:ext cx="818" cy="68"/>
                    </a:xfrm>
                    <a:prstGeom prst="roundRect">
                      <a:avLst>
                        <a:gd name="adj" fmla="val 22060"/>
                      </a:avLst>
                    </a:prstGeom>
                    <a:solidFill>
                      <a:srgbClr val="8AB545"/>
                    </a:solidFill>
                    <a:ln w="6350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89324" tIns="44661" rIns="89324" bIns="44661" anchor="ctr"/>
                    <a:lstStyle/>
                    <a:p>
                      <a:pPr algn="ctr" defTabSz="893763" fontAlgn="ctr" latinLnBrk="0"/>
                      <a:endParaRPr lang="ko-KR" altLang="en-US" sz="1100" b="1">
                        <a:solidFill>
                          <a:prstClr val="black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08" name="AutoShape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0" y="2891"/>
                      <a:ext cx="818" cy="68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8AB545"/>
                    </a:solidFill>
                    <a:ln w="6350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89324" tIns="44661" rIns="89324" bIns="44661" anchor="ctr"/>
                    <a:lstStyle/>
                    <a:p>
                      <a:pPr algn="ctr" defTabSz="893763" fontAlgn="ctr" latinLnBrk="0"/>
                      <a:endParaRPr lang="ko-KR" altLang="en-US" sz="1100" b="1">
                        <a:solidFill>
                          <a:prstClr val="black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102" name="Rectangle 279"/>
              <p:cNvSpPr>
                <a:spLocks noChangeArrowheads="1"/>
              </p:cNvSpPr>
              <p:nvPr/>
            </p:nvSpPr>
            <p:spPr bwMode="auto">
              <a:xfrm>
                <a:off x="7836346" y="3432814"/>
                <a:ext cx="2596480" cy="21161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유료</a:t>
                </a:r>
                <a:r>
                  <a:rPr lang="en-US" altLang="ko-KR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/</a:t>
                </a:r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무료 도로 주행 선택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  <p:pic>
          <p:nvPicPr>
            <p:cNvPr id="100" name="Picture 3" descr="C:\Users\Administrator\Desktop\아이핀.jpg"/>
            <p:cNvPicPr preferRelativeResize="0"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787580" y="3738389"/>
              <a:ext cx="2689200" cy="3578400"/>
            </a:xfrm>
            <a:prstGeom prst="rect">
              <a:avLst/>
            </a:prstGeom>
            <a:noFill/>
          </p:spPr>
        </p:pic>
      </p:grpSp>
      <p:pic>
        <p:nvPicPr>
          <p:cNvPr id="51" name="Picture 2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6177136"/>
            <a:ext cx="2448272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아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관광지 길안내 서비스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2)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대중교통 이용 시</a:t>
            </a: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4723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사용자가 대중교통을 이용하여 관광지로 이동 할 경우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최단거리 혹은 최저가격에 따른 버스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지하철 노선 안내를 제공합니다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이러한 기능을 이용하여 사용자가 쉽게 관광지를 찾아갈 수 있도록 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1213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관광지 길안내 서비스 </a:t>
              </a:r>
              <a:r>
                <a:rPr lang="en-US" altLang="ko-KR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– 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대중교통 이용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3" name="Group 141"/>
          <p:cNvGrpSpPr>
            <a:grpSpLocks/>
          </p:cNvGrpSpPr>
          <p:nvPr/>
        </p:nvGrpSpPr>
        <p:grpSpPr bwMode="auto">
          <a:xfrm>
            <a:off x="3789363" y="8562975"/>
            <a:ext cx="2570162" cy="863600"/>
            <a:chOff x="1446" y="5087"/>
            <a:chExt cx="2523" cy="848"/>
          </a:xfrm>
        </p:grpSpPr>
        <p:pic>
          <p:nvPicPr>
            <p:cNvPr id="47" name="Picture 142" descr="1"/>
            <p:cNvPicPr>
              <a:picLocks noChangeAspect="1" noChangeArrowheads="1"/>
            </p:cNvPicPr>
            <p:nvPr/>
          </p:nvPicPr>
          <p:blipFill>
            <a:blip r:embed="rId3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143" descr="1"/>
            <p:cNvPicPr>
              <a:picLocks noChangeAspect="1" noChangeArrowheads="1"/>
            </p:cNvPicPr>
            <p:nvPr/>
          </p:nvPicPr>
          <p:blipFill>
            <a:blip r:embed="rId3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6" name="Picture 2" descr="sky1"/>
          <p:cNvPicPr>
            <a:picLocks noChangeAspect="1" noChangeArrowheads="1"/>
          </p:cNvPicPr>
          <p:nvPr/>
        </p:nvPicPr>
        <p:blipFill>
          <a:blip r:embed="rId4" cstate="print">
            <a:lum bright="18000" contrast="-18000"/>
          </a:blip>
          <a:srcRect t="24048" b="12483"/>
          <a:stretch>
            <a:fillRect/>
          </a:stretch>
        </p:blipFill>
        <p:spPr bwMode="auto">
          <a:xfrm>
            <a:off x="293688" y="2867472"/>
            <a:ext cx="6300787" cy="194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그룹 49"/>
          <p:cNvGrpSpPr/>
          <p:nvPr/>
        </p:nvGrpSpPr>
        <p:grpSpPr>
          <a:xfrm>
            <a:off x="658406" y="3152800"/>
            <a:ext cx="2376264" cy="4752528"/>
            <a:chOff x="692696" y="3152800"/>
            <a:chExt cx="2448272" cy="4751520"/>
          </a:xfrm>
        </p:grpSpPr>
        <p:pic>
          <p:nvPicPr>
            <p:cNvPr id="51" name="Picture 48" descr="iPhon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2696" y="3152800"/>
              <a:ext cx="2448272" cy="475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1"/>
            <p:cNvPicPr preferRelativeResize="0"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08721" y="4016896"/>
              <a:ext cx="2088232" cy="3096344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</p:grp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65114" y="8166131"/>
            <a:ext cx="6327775" cy="1323975"/>
            <a:chOff x="175" y="5153"/>
            <a:chExt cx="3986" cy="834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75" y="5153"/>
              <a:ext cx="3986" cy="834"/>
              <a:chOff x="175" y="5153"/>
              <a:chExt cx="3986" cy="834"/>
            </a:xfrm>
          </p:grpSpPr>
          <p:pic>
            <p:nvPicPr>
              <p:cNvPr id="101" name="Picture 7" descr="키메세지-하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78" y="5833"/>
                <a:ext cx="3980" cy="154"/>
              </a:xfrm>
              <a:prstGeom prst="rect">
                <a:avLst/>
              </a:prstGeom>
              <a:noFill/>
            </p:spPr>
          </p:pic>
          <p:pic>
            <p:nvPicPr>
              <p:cNvPr id="104" name="Picture 8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gray">
              <a:xfrm>
                <a:off x="175" y="5153"/>
                <a:ext cx="3986" cy="472"/>
              </a:xfrm>
              <a:prstGeom prst="rect">
                <a:avLst/>
              </a:prstGeom>
              <a:noFill/>
              <a:ln w="3175" algn="ctr">
                <a:noFill/>
                <a:prstDash val="sysDot"/>
                <a:miter lim="800000"/>
                <a:headEnd/>
                <a:tailEnd/>
              </a:ln>
              <a:effectLst/>
            </p:spPr>
          </p:pic>
        </p:grpSp>
        <p:sp>
          <p:nvSpPr>
            <p:cNvPr id="98" name="Text Box 9"/>
            <p:cNvSpPr txBox="1">
              <a:spLocks noChangeArrowheads="1"/>
            </p:cNvSpPr>
            <p:nvPr/>
          </p:nvSpPr>
          <p:spPr bwMode="auto">
            <a:xfrm>
              <a:off x="573" y="5352"/>
              <a:ext cx="3499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대중교통 이용 시 노선 안내 제공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사용자의 환경에 맞게 최단거리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,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최저가격별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 노선 안내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</p:txBody>
        </p:sp>
        <p:sp>
          <p:nvSpPr>
            <p:cNvPr id="99" name="Rectangle 112"/>
            <p:cNvSpPr>
              <a:spLocks noChangeArrowheads="1"/>
            </p:cNvSpPr>
            <p:nvPr/>
          </p:nvSpPr>
          <p:spPr bwMode="gray">
            <a:xfrm>
              <a:off x="469" y="5153"/>
              <a:ext cx="895" cy="12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defTabSz="1109663"/>
              <a:r>
                <a:rPr lang="ko-KR" altLang="en-US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서비스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K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ey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P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oint</a:t>
              </a:r>
            </a:p>
          </p:txBody>
        </p:sp>
      </p:grpSp>
      <p:pic>
        <p:nvPicPr>
          <p:cNvPr id="85" name="Picture 2"/>
          <p:cNvPicPr preferRelativeResize="0"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00" y="3922028"/>
            <a:ext cx="2016000" cy="3191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C:\Users\Administrator\Desktop\공모전\대중교통_지도.gif"/>
          <p:cNvPicPr preferRelativeResize="0">
            <a:picLocks noChangeArrowheads="1"/>
          </p:cNvPicPr>
          <p:nvPr/>
        </p:nvPicPr>
        <p:blipFill>
          <a:blip r:embed="rId10" cstate="print"/>
          <a:srcRect l="1699" t="3406" r="69950" b="2326"/>
          <a:stretch>
            <a:fillRect/>
          </a:stretch>
        </p:blipFill>
        <p:spPr bwMode="auto">
          <a:xfrm>
            <a:off x="863000" y="3923640"/>
            <a:ext cx="2016000" cy="318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그룹 99"/>
          <p:cNvGrpSpPr/>
          <p:nvPr/>
        </p:nvGrpSpPr>
        <p:grpSpPr>
          <a:xfrm>
            <a:off x="3797042" y="3152800"/>
            <a:ext cx="2376264" cy="4752528"/>
            <a:chOff x="692696" y="3152800"/>
            <a:chExt cx="2448272" cy="4751520"/>
          </a:xfrm>
        </p:grpSpPr>
        <p:pic>
          <p:nvPicPr>
            <p:cNvPr id="102" name="Picture 48" descr="iPhon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2696" y="3152800"/>
              <a:ext cx="2448272" cy="475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1"/>
            <p:cNvPicPr preferRelativeResize="0"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08721" y="4016896"/>
              <a:ext cx="2088232" cy="3096344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8194" name="Picture 2" descr="C:\Users\Administrator\Desktop\공모전\대중교통_지도.gif"/>
          <p:cNvPicPr preferRelativeResize="0">
            <a:picLocks noChangeArrowheads="1"/>
          </p:cNvPicPr>
          <p:nvPr/>
        </p:nvPicPr>
        <p:blipFill>
          <a:blip r:embed="rId10" cstate="print"/>
          <a:srcRect l="35642" t="3259" r="35646" b="1961"/>
          <a:stretch>
            <a:fillRect/>
          </a:stretch>
        </p:blipFill>
        <p:spPr bwMode="auto">
          <a:xfrm>
            <a:off x="4001636" y="3923640"/>
            <a:ext cx="2052000" cy="318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7" name="Picture 198" descr="그림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52397" y="5239500"/>
            <a:ext cx="576065" cy="5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아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관광지 길안내 서비스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3)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도보 이용 시</a:t>
            </a: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4723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사용자가 도보를 이용하여 관광지를 찾아 갈 경우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지도상에 사용자가 가야 할 경로를 제시하여 줍니다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또한 현재 사용자의 위치를 안내해줌으로써 빠르고 편리하게 목적지에 도착 할 수 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1071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관광지 길안내 서비스 </a:t>
              </a:r>
              <a:r>
                <a:rPr lang="en-US" altLang="ko-KR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– 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도보 이용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3" name="Group 141"/>
          <p:cNvGrpSpPr>
            <a:grpSpLocks/>
          </p:cNvGrpSpPr>
          <p:nvPr/>
        </p:nvGrpSpPr>
        <p:grpSpPr bwMode="auto">
          <a:xfrm>
            <a:off x="3789363" y="8562975"/>
            <a:ext cx="2570162" cy="863600"/>
            <a:chOff x="1446" y="5087"/>
            <a:chExt cx="2523" cy="848"/>
          </a:xfrm>
        </p:grpSpPr>
        <p:pic>
          <p:nvPicPr>
            <p:cNvPr id="47" name="Picture 142" descr="1"/>
            <p:cNvPicPr>
              <a:picLocks noChangeAspect="1" noChangeArrowheads="1"/>
            </p:cNvPicPr>
            <p:nvPr/>
          </p:nvPicPr>
          <p:blipFill>
            <a:blip r:embed="rId3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143" descr="1"/>
            <p:cNvPicPr>
              <a:picLocks noChangeAspect="1" noChangeArrowheads="1"/>
            </p:cNvPicPr>
            <p:nvPr/>
          </p:nvPicPr>
          <p:blipFill>
            <a:blip r:embed="rId3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6" name="Picture 2" descr="sky1"/>
          <p:cNvPicPr>
            <a:picLocks noChangeAspect="1" noChangeArrowheads="1"/>
          </p:cNvPicPr>
          <p:nvPr/>
        </p:nvPicPr>
        <p:blipFill>
          <a:blip r:embed="rId4" cstate="print">
            <a:lum bright="18000" contrast="-18000"/>
          </a:blip>
          <a:srcRect t="24048" b="12483"/>
          <a:stretch>
            <a:fillRect/>
          </a:stretch>
        </p:blipFill>
        <p:spPr bwMode="auto">
          <a:xfrm>
            <a:off x="293688" y="2867472"/>
            <a:ext cx="6300787" cy="194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48" descr="iPho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00" y="3152800"/>
            <a:ext cx="237626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265114" y="8166131"/>
            <a:ext cx="6327775" cy="1323975"/>
            <a:chOff x="175" y="5153"/>
            <a:chExt cx="3986" cy="834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175" y="5153"/>
              <a:ext cx="3986" cy="834"/>
              <a:chOff x="175" y="5153"/>
              <a:chExt cx="3986" cy="834"/>
            </a:xfrm>
          </p:grpSpPr>
          <p:pic>
            <p:nvPicPr>
              <p:cNvPr id="101" name="Picture 7" descr="키메세지-하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8" y="5833"/>
                <a:ext cx="3980" cy="154"/>
              </a:xfrm>
              <a:prstGeom prst="rect">
                <a:avLst/>
              </a:prstGeom>
              <a:noFill/>
            </p:spPr>
          </p:pic>
          <p:pic>
            <p:nvPicPr>
              <p:cNvPr id="104" name="Picture 8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gray">
              <a:xfrm>
                <a:off x="175" y="5153"/>
                <a:ext cx="3986" cy="472"/>
              </a:xfrm>
              <a:prstGeom prst="rect">
                <a:avLst/>
              </a:prstGeom>
              <a:noFill/>
              <a:ln w="3175" algn="ctr">
                <a:noFill/>
                <a:prstDash val="sysDot"/>
                <a:miter lim="800000"/>
                <a:headEnd/>
                <a:tailEnd/>
              </a:ln>
              <a:effectLst/>
            </p:spPr>
          </p:pic>
        </p:grpSp>
        <p:sp>
          <p:nvSpPr>
            <p:cNvPr id="98" name="Text Box 9"/>
            <p:cNvSpPr txBox="1">
              <a:spLocks noChangeArrowheads="1"/>
            </p:cNvSpPr>
            <p:nvPr/>
          </p:nvSpPr>
          <p:spPr bwMode="auto">
            <a:xfrm>
              <a:off x="573" y="5352"/>
              <a:ext cx="3499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대중교통 이용 시 노선 안내 제공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사용자의 환경에 맞게 최단거리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,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최저가격별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 노선 안내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</p:txBody>
        </p:sp>
        <p:sp>
          <p:nvSpPr>
            <p:cNvPr id="99" name="Rectangle 112"/>
            <p:cNvSpPr>
              <a:spLocks noChangeArrowheads="1"/>
            </p:cNvSpPr>
            <p:nvPr/>
          </p:nvSpPr>
          <p:spPr bwMode="gray">
            <a:xfrm>
              <a:off x="469" y="5153"/>
              <a:ext cx="895" cy="12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defTabSz="1109663"/>
              <a:r>
                <a:rPr lang="ko-KR" altLang="en-US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서비스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K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ey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P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oint</a:t>
              </a:r>
            </a:p>
          </p:txBody>
        </p:sp>
      </p:grpSp>
      <p:pic>
        <p:nvPicPr>
          <p:cNvPr id="24" name="Picture 2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60" y="3922028"/>
            <a:ext cx="2016000" cy="3191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905292" y="3918600"/>
            <a:ext cx="1512000" cy="252000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2417292" y="3812302"/>
            <a:ext cx="1800368" cy="232298"/>
          </a:xfrm>
          <a:prstGeom prst="line">
            <a:avLst/>
          </a:prstGeom>
          <a:ln w="22225">
            <a:solidFill>
              <a:srgbClr val="C0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6"/>
          <p:cNvGrpSpPr/>
          <p:nvPr/>
        </p:nvGrpSpPr>
        <p:grpSpPr>
          <a:xfrm>
            <a:off x="3933056" y="5169024"/>
            <a:ext cx="2160240" cy="1080120"/>
            <a:chOff x="4005064" y="2936776"/>
            <a:chExt cx="1800200" cy="864096"/>
          </a:xfrm>
        </p:grpSpPr>
        <p:sp>
          <p:nvSpPr>
            <p:cNvPr id="28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33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3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3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30" name="WordArt 140"/>
            <p:cNvSpPr>
              <a:spLocks noChangeArrowheads="1" noChangeShapeType="1" noTextEdit="1"/>
            </p:cNvSpPr>
            <p:nvPr/>
          </p:nvSpPr>
          <p:spPr bwMode="gray">
            <a:xfrm>
              <a:off x="4135091" y="3072249"/>
              <a:ext cx="146102" cy="1168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800" kern="10" spc="-4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02</a:t>
              </a:r>
              <a:endParaRPr lang="ko-KR" altLang="en-US" sz="800" kern="10" spc="-40" dirty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31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사용자의 환경에 맞는 노선안내 제공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39223" y="3032675"/>
              <a:ext cx="1496169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최단거리</a:t>
              </a:r>
              <a:r>
                <a:rPr lang="en-US" altLang="ko-KR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/ 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최저가격 선택</a:t>
              </a:r>
            </a:p>
          </p:txBody>
        </p:sp>
      </p:grpSp>
      <p:grpSp>
        <p:nvGrpSpPr>
          <p:cNvPr id="9" name="그룹 36"/>
          <p:cNvGrpSpPr/>
          <p:nvPr/>
        </p:nvGrpSpPr>
        <p:grpSpPr>
          <a:xfrm>
            <a:off x="3933056" y="6825208"/>
            <a:ext cx="2160240" cy="1080120"/>
            <a:chOff x="4005064" y="2936776"/>
            <a:chExt cx="1800200" cy="864096"/>
          </a:xfrm>
        </p:grpSpPr>
        <p:sp>
          <p:nvSpPr>
            <p:cNvPr id="38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0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43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1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50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53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40" name="WordArt 140"/>
            <p:cNvSpPr>
              <a:spLocks noChangeArrowheads="1" noChangeShapeType="1" noTextEdit="1"/>
            </p:cNvSpPr>
            <p:nvPr/>
          </p:nvSpPr>
          <p:spPr bwMode="gray">
            <a:xfrm>
              <a:off x="4135091" y="3072249"/>
              <a:ext cx="146102" cy="1168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800" kern="10" spc="-4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03</a:t>
              </a:r>
              <a:endParaRPr lang="ko-KR" altLang="en-US" sz="800" kern="10" spc="-40" dirty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41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지하철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버스 노선 안내를 제공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39223" y="3032675"/>
              <a:ext cx="1496169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노선안내 서비스</a:t>
              </a: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 rot="5400000">
            <a:off x="4712382" y="4638489"/>
            <a:ext cx="576064" cy="360040"/>
            <a:chOff x="678" y="2493"/>
            <a:chExt cx="658" cy="271"/>
          </a:xfrm>
        </p:grpSpPr>
        <p:sp>
          <p:nvSpPr>
            <p:cNvPr id="55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56" name="Picture 37" descr="1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  <p:grpSp>
        <p:nvGrpSpPr>
          <p:cNvPr id="13" name="Group 36"/>
          <p:cNvGrpSpPr>
            <a:grpSpLocks/>
          </p:cNvGrpSpPr>
          <p:nvPr/>
        </p:nvGrpSpPr>
        <p:grpSpPr bwMode="auto">
          <a:xfrm rot="5400000">
            <a:off x="4712382" y="6357156"/>
            <a:ext cx="576064" cy="360040"/>
            <a:chOff x="678" y="2493"/>
            <a:chExt cx="658" cy="271"/>
          </a:xfrm>
        </p:grpSpPr>
        <p:sp>
          <p:nvSpPr>
            <p:cNvPr id="58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59" name="Picture 37" descr="1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  <p:grpSp>
        <p:nvGrpSpPr>
          <p:cNvPr id="14" name="그룹 59"/>
          <p:cNvGrpSpPr/>
          <p:nvPr/>
        </p:nvGrpSpPr>
        <p:grpSpPr>
          <a:xfrm>
            <a:off x="3933056" y="3368824"/>
            <a:ext cx="2160240" cy="1080120"/>
            <a:chOff x="4005064" y="2936776"/>
            <a:chExt cx="1800200" cy="864096"/>
          </a:xfrm>
        </p:grpSpPr>
        <p:sp>
          <p:nvSpPr>
            <p:cNvPr id="61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5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69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6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71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72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64" name="WordArt 140"/>
            <p:cNvSpPr>
              <a:spLocks noChangeArrowheads="1" noChangeShapeType="1" noTextEdit="1"/>
            </p:cNvSpPr>
            <p:nvPr/>
          </p:nvSpPr>
          <p:spPr bwMode="gray">
            <a:xfrm>
              <a:off x="4135091" y="3072249"/>
              <a:ext cx="146102" cy="1168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800" kern="10" spc="-40" dirty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01</a:t>
              </a:r>
              <a:endParaRPr lang="ko-KR" altLang="en-US" sz="800" kern="10" spc="-40" dirty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66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길안내 수단에서 대중교통 선택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39223" y="3032675"/>
              <a:ext cx="1496169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대중교통 이용 클릭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자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서비스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1)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서비스 흐름도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9083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사용자들이 관광지를 갈 때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경비를 아끼거나 동행자를 구할 수 있도록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서비스를 제공합니다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이러한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서비스는 글을 등록하고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쪽지나 메일을 보내고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댓글을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등록하여 구하게 되며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댓글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등록시에는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푸시메시지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알림 기능을 제공합니다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또한 사용자들의 안전을 위해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SKP ONE ID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를 통해 정보를 보관합니다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611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err="1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카풀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 서비스 흐름도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26" name="Picture 5" descr="바닥"/>
          <p:cNvPicPr>
            <a:picLocks noChangeAspect="1" noChangeArrowheads="1"/>
          </p:cNvPicPr>
          <p:nvPr/>
        </p:nvPicPr>
        <p:blipFill>
          <a:blip r:embed="rId3" cstate="print"/>
          <a:srcRect l="13142" t="29468" r="13142"/>
          <a:stretch>
            <a:fillRect/>
          </a:stretch>
        </p:blipFill>
        <p:spPr bwMode="auto">
          <a:xfrm>
            <a:off x="357166" y="7833320"/>
            <a:ext cx="6315075" cy="1636712"/>
          </a:xfrm>
          <a:prstGeom prst="rect">
            <a:avLst/>
          </a:prstGeom>
          <a:noFill/>
        </p:spPr>
      </p:pic>
      <p:pic>
        <p:nvPicPr>
          <p:cNvPr id="27" name="Picture 237" descr="상단모음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523" y="2926855"/>
            <a:ext cx="61722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" descr="바닥"/>
          <p:cNvPicPr>
            <a:picLocks noChangeAspect="1" noChangeArrowheads="1"/>
          </p:cNvPicPr>
          <p:nvPr/>
        </p:nvPicPr>
        <p:blipFill>
          <a:blip r:embed="rId3" cstate="print"/>
          <a:srcRect l="13142" t="29468" r="13142"/>
          <a:stretch>
            <a:fillRect/>
          </a:stretch>
        </p:blipFill>
        <p:spPr bwMode="auto">
          <a:xfrm>
            <a:off x="357166" y="7833320"/>
            <a:ext cx="6315075" cy="1636712"/>
          </a:xfrm>
          <a:prstGeom prst="rect">
            <a:avLst/>
          </a:prstGeom>
          <a:noFill/>
        </p:spPr>
      </p:pic>
      <p:sp>
        <p:nvSpPr>
          <p:cNvPr id="29" name="Text Box 73"/>
          <p:cNvSpPr txBox="1">
            <a:spLocks noChangeArrowheads="1"/>
          </p:cNvSpPr>
          <p:nvPr/>
        </p:nvSpPr>
        <p:spPr bwMode="gray">
          <a:xfrm>
            <a:off x="4370114" y="4256714"/>
            <a:ext cx="423863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상세</a:t>
            </a:r>
            <a:endParaRPr lang="en-US" altLang="ko-KR" sz="1000" dirty="0" smtClean="0">
              <a:latin typeface="Rix모던고딕 L" pitchFamily="18" charset="-127"/>
              <a:ea typeface="Rix모던고딕 L" pitchFamily="18" charset="-127"/>
            </a:endParaRPr>
          </a:p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보기</a:t>
            </a:r>
            <a:endParaRPr lang="ko-KR" altLang="en-US" sz="1000" dirty="0">
              <a:latin typeface="Rix모던고딕 L" pitchFamily="18" charset="-127"/>
              <a:ea typeface="Rix모던고딕 L" pitchFamily="18" charset="-127"/>
            </a:endParaRPr>
          </a:p>
        </p:txBody>
      </p:sp>
      <p:sp>
        <p:nvSpPr>
          <p:cNvPr id="30" name="Text Box 74"/>
          <p:cNvSpPr txBox="1">
            <a:spLocks noChangeArrowheads="1"/>
          </p:cNvSpPr>
          <p:nvPr/>
        </p:nvSpPr>
        <p:spPr bwMode="gray">
          <a:xfrm>
            <a:off x="2119039" y="4347459"/>
            <a:ext cx="423863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실행</a:t>
            </a:r>
            <a:endParaRPr lang="ko-KR" altLang="en-US" sz="1000" dirty="0">
              <a:latin typeface="Rix모던고딕 L" pitchFamily="18" charset="-127"/>
              <a:ea typeface="Rix모던고딕 L" pitchFamily="18" charset="-127"/>
            </a:endParaRPr>
          </a:p>
        </p:txBody>
      </p:sp>
      <p:grpSp>
        <p:nvGrpSpPr>
          <p:cNvPr id="3" name="Group 75"/>
          <p:cNvGrpSpPr>
            <a:grpSpLocks/>
          </p:cNvGrpSpPr>
          <p:nvPr/>
        </p:nvGrpSpPr>
        <p:grpSpPr bwMode="auto">
          <a:xfrm>
            <a:off x="2125858" y="4052900"/>
            <a:ext cx="377825" cy="187325"/>
            <a:chOff x="1227" y="2078"/>
            <a:chExt cx="353" cy="175"/>
          </a:xfrm>
        </p:grpSpPr>
        <p:pic>
          <p:nvPicPr>
            <p:cNvPr id="32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227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330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432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4390024" y="4052900"/>
            <a:ext cx="377825" cy="187325"/>
            <a:chOff x="1227" y="2078"/>
            <a:chExt cx="353" cy="175"/>
          </a:xfrm>
        </p:grpSpPr>
        <p:pic>
          <p:nvPicPr>
            <p:cNvPr id="36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227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330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432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AutoShape 85"/>
          <p:cNvSpPr>
            <a:spLocks noChangeArrowheads="1"/>
          </p:cNvSpPr>
          <p:nvPr/>
        </p:nvSpPr>
        <p:spPr bwMode="auto">
          <a:xfrm>
            <a:off x="260350" y="3143139"/>
            <a:ext cx="1844675" cy="2480374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5" name="Group 86"/>
          <p:cNvGrpSpPr>
            <a:grpSpLocks/>
          </p:cNvGrpSpPr>
          <p:nvPr/>
        </p:nvGrpSpPr>
        <p:grpSpPr bwMode="auto">
          <a:xfrm>
            <a:off x="304036" y="3206770"/>
            <a:ext cx="1757303" cy="238222"/>
            <a:chOff x="2744" y="1961"/>
            <a:chExt cx="818" cy="228"/>
          </a:xfrm>
        </p:grpSpPr>
        <p:sp>
          <p:nvSpPr>
            <p:cNvPr id="41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6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43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46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50" name="Rectangle 279"/>
          <p:cNvSpPr>
            <a:spLocks noChangeArrowheads="1"/>
          </p:cNvSpPr>
          <p:nvPr/>
        </p:nvSpPr>
        <p:spPr bwMode="auto">
          <a:xfrm>
            <a:off x="354595" y="3245975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err="1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함께타요</a:t>
            </a:r>
            <a:r>
              <a:rPr lang="en-US" altLang="ko-KR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! </a:t>
            </a:r>
            <a:r>
              <a:rPr lang="ko-KR" altLang="en-US" sz="1100" dirty="0" err="1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투어네비</a:t>
            </a:r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 실행</a:t>
            </a:r>
          </a:p>
        </p:txBody>
      </p:sp>
      <p:sp>
        <p:nvSpPr>
          <p:cNvPr id="53" name="AutoShape 163" descr="어두운 상향 대각선"/>
          <p:cNvSpPr>
            <a:spLocks noChangeArrowheads="1"/>
          </p:cNvSpPr>
          <p:nvPr/>
        </p:nvSpPr>
        <p:spPr bwMode="auto">
          <a:xfrm>
            <a:off x="329269" y="4919680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 algn="l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앱 검색 및 다운로드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/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설치</a:t>
            </a:r>
            <a:endParaRPr lang="en-US" altLang="ko-KR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  <a:p>
            <a:pPr marL="133350" indent="-133350" algn="l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서비스 제공</a:t>
            </a:r>
            <a:endParaRPr lang="ko-KR" altLang="en-US" sz="1000" dirty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54" name="AutoShape 85"/>
          <p:cNvSpPr>
            <a:spLocks noChangeArrowheads="1"/>
          </p:cNvSpPr>
          <p:nvPr/>
        </p:nvSpPr>
        <p:spPr bwMode="auto">
          <a:xfrm>
            <a:off x="2524516" y="3143139"/>
            <a:ext cx="1844675" cy="2480374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7" name="Group 86"/>
          <p:cNvGrpSpPr>
            <a:grpSpLocks/>
          </p:cNvGrpSpPr>
          <p:nvPr/>
        </p:nvGrpSpPr>
        <p:grpSpPr bwMode="auto">
          <a:xfrm>
            <a:off x="2568202" y="3206770"/>
            <a:ext cx="1757303" cy="238222"/>
            <a:chOff x="2744" y="1961"/>
            <a:chExt cx="818" cy="228"/>
          </a:xfrm>
        </p:grpSpPr>
        <p:sp>
          <p:nvSpPr>
            <p:cNvPr id="56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8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58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60" name="Rectangle 279"/>
          <p:cNvSpPr>
            <a:spLocks noChangeArrowheads="1"/>
          </p:cNvSpPr>
          <p:nvPr/>
        </p:nvSpPr>
        <p:spPr bwMode="auto">
          <a:xfrm>
            <a:off x="2618761" y="3245975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err="1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카풀</a:t>
            </a:r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 서비스 선택</a:t>
            </a:r>
          </a:p>
        </p:txBody>
      </p:sp>
      <p:sp>
        <p:nvSpPr>
          <p:cNvPr id="61" name="AutoShape 163" descr="어두운 상향 대각선"/>
          <p:cNvSpPr>
            <a:spLocks noChangeArrowheads="1"/>
          </p:cNvSpPr>
          <p:nvPr/>
        </p:nvSpPr>
        <p:spPr bwMode="auto">
          <a:xfrm>
            <a:off x="2593435" y="4919680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>
              <a:lnSpc>
                <a:spcPct val="8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안전을 위해 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SKP ONE ID 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로그인 채택</a:t>
            </a:r>
            <a:endParaRPr lang="en-US" altLang="ko-KR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63" name="AutoShape 85"/>
          <p:cNvSpPr>
            <a:spLocks noChangeArrowheads="1"/>
          </p:cNvSpPr>
          <p:nvPr/>
        </p:nvSpPr>
        <p:spPr bwMode="auto">
          <a:xfrm>
            <a:off x="4788681" y="3143139"/>
            <a:ext cx="1844675" cy="2480374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9" name="Group 86"/>
          <p:cNvGrpSpPr>
            <a:grpSpLocks/>
          </p:cNvGrpSpPr>
          <p:nvPr/>
        </p:nvGrpSpPr>
        <p:grpSpPr bwMode="auto">
          <a:xfrm>
            <a:off x="4832367" y="3206770"/>
            <a:ext cx="1757303" cy="238222"/>
            <a:chOff x="2744" y="1961"/>
            <a:chExt cx="818" cy="228"/>
          </a:xfrm>
        </p:grpSpPr>
        <p:sp>
          <p:nvSpPr>
            <p:cNvPr id="66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10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69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70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71" name="Rectangle 279"/>
          <p:cNvSpPr>
            <a:spLocks noChangeArrowheads="1"/>
          </p:cNvSpPr>
          <p:nvPr/>
        </p:nvSpPr>
        <p:spPr bwMode="auto">
          <a:xfrm>
            <a:off x="4882926" y="3245975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사용자 글 목록</a:t>
            </a:r>
          </a:p>
        </p:txBody>
      </p:sp>
      <p:sp>
        <p:nvSpPr>
          <p:cNvPr id="72" name="AutoShape 163" descr="어두운 상향 대각선"/>
          <p:cNvSpPr>
            <a:spLocks noChangeArrowheads="1"/>
          </p:cNvSpPr>
          <p:nvPr/>
        </p:nvSpPr>
        <p:spPr bwMode="auto">
          <a:xfrm>
            <a:off x="4857600" y="4919680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운전자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/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동승자 여부 및 행선지를 알 수 있음</a:t>
            </a:r>
            <a:endParaRPr lang="en-US" altLang="en-US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11" name="Group 79"/>
          <p:cNvGrpSpPr>
            <a:grpSpLocks/>
          </p:cNvGrpSpPr>
          <p:nvPr/>
        </p:nvGrpSpPr>
        <p:grpSpPr bwMode="auto">
          <a:xfrm>
            <a:off x="4389243" y="8006035"/>
            <a:ext cx="377825" cy="187325"/>
            <a:chOff x="1227" y="2078"/>
            <a:chExt cx="353" cy="175"/>
          </a:xfrm>
        </p:grpSpPr>
        <p:pic>
          <p:nvPicPr>
            <p:cNvPr id="75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227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330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432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8" name="AutoShape 85"/>
          <p:cNvSpPr>
            <a:spLocks noChangeArrowheads="1"/>
          </p:cNvSpPr>
          <p:nvPr/>
        </p:nvSpPr>
        <p:spPr bwMode="auto">
          <a:xfrm>
            <a:off x="259569" y="6901118"/>
            <a:ext cx="1844675" cy="2480374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12" name="Group 86"/>
          <p:cNvGrpSpPr>
            <a:grpSpLocks/>
          </p:cNvGrpSpPr>
          <p:nvPr/>
        </p:nvGrpSpPr>
        <p:grpSpPr bwMode="auto">
          <a:xfrm>
            <a:off x="303255" y="6964749"/>
            <a:ext cx="1757303" cy="238222"/>
            <a:chOff x="2744" y="1961"/>
            <a:chExt cx="818" cy="228"/>
          </a:xfrm>
        </p:grpSpPr>
        <p:sp>
          <p:nvSpPr>
            <p:cNvPr id="80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13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82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83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84" name="Rectangle 279"/>
          <p:cNvSpPr>
            <a:spLocks noChangeArrowheads="1"/>
          </p:cNvSpPr>
          <p:nvPr/>
        </p:nvSpPr>
        <p:spPr bwMode="auto">
          <a:xfrm>
            <a:off x="353814" y="7003954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err="1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카풀</a:t>
            </a:r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 글쓰기</a:t>
            </a:r>
          </a:p>
        </p:txBody>
      </p:sp>
      <p:sp>
        <p:nvSpPr>
          <p:cNvPr id="85" name="AutoShape 163" descr="어두운 상향 대각선"/>
          <p:cNvSpPr>
            <a:spLocks noChangeArrowheads="1"/>
          </p:cNvSpPr>
          <p:nvPr/>
        </p:nvSpPr>
        <p:spPr bwMode="auto">
          <a:xfrm>
            <a:off x="328488" y="8677659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SKP ONE ID 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로그인 이후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/>
            </a:r>
            <a:b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</a:b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구인 글 등록 가능</a:t>
            </a:r>
            <a:endParaRPr lang="en-US" altLang="ko-KR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87" name="AutoShape 85"/>
          <p:cNvSpPr>
            <a:spLocks noChangeArrowheads="1"/>
          </p:cNvSpPr>
          <p:nvPr/>
        </p:nvSpPr>
        <p:spPr bwMode="auto">
          <a:xfrm>
            <a:off x="2523735" y="6901118"/>
            <a:ext cx="1844675" cy="2480374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14" name="Group 86"/>
          <p:cNvGrpSpPr>
            <a:grpSpLocks/>
          </p:cNvGrpSpPr>
          <p:nvPr/>
        </p:nvGrpSpPr>
        <p:grpSpPr bwMode="auto">
          <a:xfrm>
            <a:off x="2567421" y="6964749"/>
            <a:ext cx="1757303" cy="238222"/>
            <a:chOff x="2744" y="1961"/>
            <a:chExt cx="818" cy="228"/>
          </a:xfrm>
        </p:grpSpPr>
        <p:sp>
          <p:nvSpPr>
            <p:cNvPr id="89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15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91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92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93" name="Rectangle 279"/>
          <p:cNvSpPr>
            <a:spLocks noChangeArrowheads="1"/>
          </p:cNvSpPr>
          <p:nvPr/>
        </p:nvSpPr>
        <p:spPr bwMode="auto">
          <a:xfrm>
            <a:off x="2617980" y="7003954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메시지 전송</a:t>
            </a:r>
          </a:p>
        </p:txBody>
      </p:sp>
      <p:sp>
        <p:nvSpPr>
          <p:cNvPr id="94" name="AutoShape 163" descr="어두운 상향 대각선"/>
          <p:cNvSpPr>
            <a:spLocks noChangeArrowheads="1"/>
          </p:cNvSpPr>
          <p:nvPr/>
        </p:nvSpPr>
        <p:spPr bwMode="auto">
          <a:xfrm>
            <a:off x="2592654" y="8677659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SKP ONE ID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쪽지보내기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네이트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메일보내기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댓글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플러그인을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이용</a:t>
            </a:r>
            <a:endParaRPr lang="en-US" altLang="ko-KR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95" name="AutoShape 85"/>
          <p:cNvSpPr>
            <a:spLocks noChangeArrowheads="1"/>
          </p:cNvSpPr>
          <p:nvPr/>
        </p:nvSpPr>
        <p:spPr bwMode="auto">
          <a:xfrm>
            <a:off x="4787900" y="6901118"/>
            <a:ext cx="1844675" cy="2480374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16" name="Group 86"/>
          <p:cNvGrpSpPr>
            <a:grpSpLocks/>
          </p:cNvGrpSpPr>
          <p:nvPr/>
        </p:nvGrpSpPr>
        <p:grpSpPr bwMode="auto">
          <a:xfrm>
            <a:off x="4831586" y="6964749"/>
            <a:ext cx="1757303" cy="238222"/>
            <a:chOff x="2744" y="1961"/>
            <a:chExt cx="818" cy="228"/>
          </a:xfrm>
        </p:grpSpPr>
        <p:sp>
          <p:nvSpPr>
            <p:cNvPr id="97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17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102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03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105" name="Rectangle 279"/>
          <p:cNvSpPr>
            <a:spLocks noChangeArrowheads="1"/>
          </p:cNvSpPr>
          <p:nvPr/>
        </p:nvSpPr>
        <p:spPr bwMode="auto">
          <a:xfrm>
            <a:off x="4882145" y="7003954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err="1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푸시메시지</a:t>
            </a:r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 알림</a:t>
            </a:r>
          </a:p>
        </p:txBody>
      </p:sp>
      <p:sp>
        <p:nvSpPr>
          <p:cNvPr id="106" name="AutoShape 163" descr="어두운 상향 대각선"/>
          <p:cNvSpPr>
            <a:spLocks noChangeArrowheads="1"/>
          </p:cNvSpPr>
          <p:nvPr/>
        </p:nvSpPr>
        <p:spPr bwMode="auto">
          <a:xfrm>
            <a:off x="4856819" y="8677659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글 작성자에게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푸시메시지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알림</a:t>
            </a:r>
            <a:endParaRPr lang="en-US" altLang="en-US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cxnSp>
        <p:nvCxnSpPr>
          <p:cNvPr id="107" name="꺾인 연결선 106"/>
          <p:cNvCxnSpPr>
            <a:stCxn id="63" idx="2"/>
            <a:endCxn id="87" idx="0"/>
          </p:cNvCxnSpPr>
          <p:nvPr/>
        </p:nvCxnSpPr>
        <p:spPr>
          <a:xfrm rot="5400000">
            <a:off x="3939744" y="5129842"/>
            <a:ext cx="1277605" cy="2264946"/>
          </a:xfrm>
          <a:prstGeom prst="bentConnector3">
            <a:avLst>
              <a:gd name="adj1" fmla="val 50497"/>
            </a:avLst>
          </a:prstGeom>
          <a:ln w="1905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63" idx="2"/>
            <a:endCxn id="78" idx="0"/>
          </p:cNvCxnSpPr>
          <p:nvPr/>
        </p:nvCxnSpPr>
        <p:spPr>
          <a:xfrm rot="5400000">
            <a:off x="2807661" y="3997759"/>
            <a:ext cx="1277605" cy="4529112"/>
          </a:xfrm>
          <a:prstGeom prst="bentConnector3">
            <a:avLst>
              <a:gd name="adj1" fmla="val 50000"/>
            </a:avLst>
          </a:prstGeom>
          <a:ln w="1905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75"/>
          <p:cNvGrpSpPr>
            <a:grpSpLocks/>
          </p:cNvGrpSpPr>
          <p:nvPr/>
        </p:nvGrpSpPr>
        <p:grpSpPr bwMode="auto">
          <a:xfrm rot="5400000">
            <a:off x="5295913" y="5881694"/>
            <a:ext cx="377825" cy="187325"/>
            <a:chOff x="1227" y="2078"/>
            <a:chExt cx="353" cy="175"/>
          </a:xfrm>
          <a:solidFill>
            <a:schemeClr val="bg1"/>
          </a:solidFill>
        </p:grpSpPr>
        <p:pic>
          <p:nvPicPr>
            <p:cNvPr id="114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227" y="2078"/>
              <a:ext cx="148" cy="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330" y="2078"/>
              <a:ext cx="148" cy="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432" y="2078"/>
              <a:ext cx="148" cy="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8" name="Text Box 74"/>
          <p:cNvSpPr txBox="1">
            <a:spLocks noChangeArrowheads="1"/>
          </p:cNvSpPr>
          <p:nvPr/>
        </p:nvSpPr>
        <p:spPr bwMode="gray">
          <a:xfrm>
            <a:off x="4714884" y="5810256"/>
            <a:ext cx="900100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길 안내</a:t>
            </a:r>
            <a:endParaRPr lang="en-US" altLang="ko-KR" sz="1000" dirty="0" smtClean="0">
              <a:latin typeface="Rix모던고딕 L" pitchFamily="18" charset="-127"/>
              <a:ea typeface="Rix모던고딕 L" pitchFamily="18" charset="-127"/>
            </a:endParaRPr>
          </a:p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서비스</a:t>
            </a:r>
            <a:endParaRPr lang="ko-KR" altLang="en-US" sz="1000" dirty="0">
              <a:latin typeface="Rix모던고딕 L" pitchFamily="18" charset="-127"/>
              <a:ea typeface="Rix모던고딕 L" pitchFamily="18" charset="-127"/>
            </a:endParaRPr>
          </a:p>
        </p:txBody>
      </p:sp>
      <p:pic>
        <p:nvPicPr>
          <p:cNvPr id="86" name="그림 85" descr="푸시메시지.jpg"/>
          <p:cNvPicPr preferRelativeResize="0"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2598" y="7222966"/>
            <a:ext cx="1500738" cy="1420807"/>
          </a:xfrm>
          <a:prstGeom prst="rect">
            <a:avLst/>
          </a:prstGeom>
        </p:spPr>
      </p:pic>
      <p:pic>
        <p:nvPicPr>
          <p:cNvPr id="98" name="Picture 3" descr="C:\Users\이수홍\Desktop\KakaoTalk_Photo_20130713_0246_09.661.jpg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604" y="3524240"/>
            <a:ext cx="1512000" cy="136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C:\Users\이수홍\Desktop\006.png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2510" y="3492156"/>
            <a:ext cx="1512000" cy="13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 descr="C:\Users\이수홍\Desktop\007.png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604" y="7239016"/>
            <a:ext cx="1512000" cy="13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C:\Users\이수홍\Desktop\010.png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82536" y="3492156"/>
            <a:ext cx="1512000" cy="13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 descr="C:\Users\이수홍\Desktop\008.png"/>
          <p:cNvPicPr preferRelativeResize="0"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14620" y="7239016"/>
            <a:ext cx="1512000" cy="13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37" descr="상단모음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23" y="3512840"/>
            <a:ext cx="61722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178" y="7889949"/>
            <a:ext cx="6026150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자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서비스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2)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쪽지 보내기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,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메일 보내기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서비스 이용 시 사용자들간의 원활한 커뮤니케이션을 지원하기 위해 쪽지 보내기와 메일 보내기 기능을 지원합니다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쪽지 보내기 기능의 경우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SK Planet ONE ID API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를 활용하며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메일 보내기 기능은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네이트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API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를 활용하여 메일을 보냅니다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그룹 119"/>
          <p:cNvGrpSpPr/>
          <p:nvPr/>
        </p:nvGrpSpPr>
        <p:grpSpPr>
          <a:xfrm>
            <a:off x="298748" y="2576736"/>
            <a:ext cx="6336704" cy="1041916"/>
            <a:chOff x="298748" y="2996188"/>
            <a:chExt cx="6336704" cy="1041916"/>
          </a:xfrm>
        </p:grpSpPr>
        <p:sp>
          <p:nvSpPr>
            <p:cNvPr id="81" name="직사각형 80"/>
            <p:cNvSpPr/>
            <p:nvPr/>
          </p:nvSpPr>
          <p:spPr bwMode="auto">
            <a:xfrm>
              <a:off x="298748" y="3076704"/>
              <a:ext cx="6298604" cy="8174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Rix고딕 EB" pitchFamily="18" charset="-127"/>
                <a:ea typeface="Rix고딕 EB" pitchFamily="18" charset="-127"/>
              </a:endParaRPr>
            </a:p>
          </p:txBody>
        </p:sp>
        <p:grpSp>
          <p:nvGrpSpPr>
            <p:cNvPr id="3" name="그룹 103"/>
            <p:cNvGrpSpPr/>
            <p:nvPr/>
          </p:nvGrpSpPr>
          <p:grpSpPr>
            <a:xfrm>
              <a:off x="358056" y="3102104"/>
              <a:ext cx="1080120" cy="936000"/>
              <a:chOff x="-3477917" y="5120782"/>
              <a:chExt cx="950395" cy="1511345"/>
            </a:xfrm>
          </p:grpSpPr>
          <p:pic>
            <p:nvPicPr>
              <p:cNvPr id="109" name="Picture 5" descr="D:\자료\그래픽자료\box\bx5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477917" y="5120782"/>
                <a:ext cx="950395" cy="15113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" name="Rectangle 282"/>
              <p:cNvSpPr>
                <a:spLocks noChangeArrowheads="1"/>
              </p:cNvSpPr>
              <p:nvPr/>
            </p:nvSpPr>
            <p:spPr bwMode="auto">
              <a:xfrm>
                <a:off x="-3305238" y="5517466"/>
                <a:ext cx="641768" cy="298177"/>
              </a:xfrm>
              <a:prstGeom prst="rect">
                <a:avLst/>
              </a:prstGeom>
              <a:noFill/>
              <a:ln w="9525" algn="ctr">
                <a:noFill/>
                <a:prstDash val="dash"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 contourW="31750">
                  <a:bevelT w="1270"/>
                  <a:contourClr>
                    <a:schemeClr val="bg1"/>
                  </a:contourClr>
                </a:sp3d>
              </a:bodyPr>
              <a:lstStyle/>
              <a:p>
                <a:pPr algn="ctr" defTabSz="995363" latinLnBrk="0">
                  <a:buClr>
                    <a:prstClr val="black"/>
                  </a:buClr>
                  <a:buSzPct val="100000"/>
                  <a:defRPr/>
                </a:pPr>
                <a:r>
                  <a:rPr lang="ko-KR" altLang="en-US" sz="1200" dirty="0" smtClean="0">
                    <a:solidFill>
                      <a:prstClr val="black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rPr>
                  <a:t>쪽지 보내기</a:t>
                </a:r>
                <a:endParaRPr lang="ko-KR" altLang="en-US" sz="120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4" name="그룹 118"/>
            <p:cNvGrpSpPr/>
            <p:nvPr/>
          </p:nvGrpSpPr>
          <p:grpSpPr>
            <a:xfrm>
              <a:off x="1366168" y="2996188"/>
              <a:ext cx="5269284" cy="964464"/>
              <a:chOff x="1328068" y="4016896"/>
              <a:chExt cx="4623416" cy="964464"/>
            </a:xfrm>
          </p:grpSpPr>
          <p:pic>
            <p:nvPicPr>
              <p:cNvPr id="98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636912" y="4016896"/>
                <a:ext cx="1800200" cy="951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그룹 116"/>
              <p:cNvGrpSpPr/>
              <p:nvPr/>
            </p:nvGrpSpPr>
            <p:grpSpPr>
              <a:xfrm>
                <a:off x="1328068" y="4016896"/>
                <a:ext cx="4623416" cy="964464"/>
                <a:chOff x="1328068" y="2924076"/>
                <a:chExt cx="4623416" cy="964464"/>
              </a:xfrm>
            </p:grpSpPr>
            <p:pic>
              <p:nvPicPr>
                <p:cNvPr id="111" name="Picture 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328068" y="2924076"/>
                  <a:ext cx="1656184" cy="9517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" name="그룹 112"/>
                <p:cNvGrpSpPr/>
                <p:nvPr/>
              </p:nvGrpSpPr>
              <p:grpSpPr>
                <a:xfrm>
                  <a:off x="1609659" y="2936776"/>
                  <a:ext cx="4341825" cy="951764"/>
                  <a:chOff x="1609659" y="2936776"/>
                  <a:chExt cx="4341825" cy="951764"/>
                </a:xfrm>
              </p:grpSpPr>
              <p:pic>
                <p:nvPicPr>
                  <p:cNvPr id="9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4077072" y="2936776"/>
                    <a:ext cx="1874412" cy="9517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7" name="그룹 111"/>
                  <p:cNvGrpSpPr/>
                  <p:nvPr/>
                </p:nvGrpSpPr>
                <p:grpSpPr>
                  <a:xfrm>
                    <a:off x="1609659" y="3190706"/>
                    <a:ext cx="3659541" cy="394142"/>
                    <a:chOff x="1609659" y="3190706"/>
                    <a:chExt cx="3659541" cy="394142"/>
                  </a:xfrm>
                </p:grpSpPr>
                <p:sp>
                  <p:nvSpPr>
                    <p:cNvPr id="99" name="Rectangle 2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09659" y="3280208"/>
                      <a:ext cx="1045158" cy="184666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prstDash val="dash"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0" tIns="0" rIns="0" bIns="0">
                      <a:spAutoFit/>
                      <a:scene3d>
                        <a:camera prst="orthographicFront"/>
                        <a:lightRig rig="threePt" dir="t"/>
                      </a:scene3d>
                      <a:sp3d contourW="31750">
                        <a:bevelT w="1270"/>
                        <a:contourClr>
                          <a:schemeClr val="bg1"/>
                        </a:contourClr>
                      </a:sp3d>
                    </a:bodyPr>
                    <a:lstStyle/>
                    <a:p>
                      <a:pPr algn="ctr" defTabSz="995363" latinLnBrk="0">
                        <a:buClr>
                          <a:prstClr val="black"/>
                        </a:buClr>
                        <a:buSzPct val="100000"/>
                        <a:defRPr/>
                      </a:pPr>
                      <a:r>
                        <a:rPr lang="ko-KR" altLang="en-US" sz="1200" dirty="0" err="1" smtClean="0">
                          <a:solidFill>
                            <a:prstClr val="black"/>
                          </a:solidFill>
                          <a:latin typeface="Rix모던고딕 B" pitchFamily="18" charset="-127"/>
                          <a:ea typeface="Rix모던고딕 B" pitchFamily="18" charset="-127"/>
                          <a:cs typeface="Arial" pitchFamily="34" charset="0"/>
                        </a:rPr>
                        <a:t>카풀</a:t>
                      </a:r>
                      <a:r>
                        <a:rPr lang="ko-KR" altLang="en-US" sz="1200" dirty="0" smtClean="0">
                          <a:solidFill>
                            <a:prstClr val="black"/>
                          </a:solidFill>
                          <a:latin typeface="Rix모던고딕 B" pitchFamily="18" charset="-127"/>
                          <a:ea typeface="Rix모던고딕 B" pitchFamily="18" charset="-127"/>
                          <a:cs typeface="Arial" pitchFamily="34" charset="0"/>
                        </a:rPr>
                        <a:t> 서비스 접속</a:t>
                      </a:r>
                      <a:endParaRPr lang="ko-KR" altLang="en-US" sz="1200" dirty="0">
                        <a:solidFill>
                          <a:prstClr val="black"/>
                        </a:solidFill>
                        <a:latin typeface="Rix모던고딕 B" pitchFamily="18" charset="-127"/>
                        <a:ea typeface="Rix모던고딕 B" pitchFamily="18" charset="-127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00" name="Rectangle 2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97106" y="3190706"/>
                      <a:ext cx="950581" cy="369332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prstDash val="dash"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0" tIns="0" rIns="0" bIns="0">
                      <a:spAutoFit/>
                      <a:scene3d>
                        <a:camera prst="orthographicFront"/>
                        <a:lightRig rig="threePt" dir="t"/>
                      </a:scene3d>
                      <a:sp3d contourW="31750">
                        <a:bevelT w="1270"/>
                        <a:contourClr>
                          <a:schemeClr val="bg1"/>
                        </a:contourClr>
                      </a:sp3d>
                    </a:bodyPr>
                    <a:lstStyle/>
                    <a:p>
                      <a:pPr algn="ctr" defTabSz="995363" latinLnBrk="0">
                        <a:buClr>
                          <a:prstClr val="black"/>
                        </a:buClr>
                        <a:buSzPct val="100000"/>
                        <a:defRPr/>
                      </a:pPr>
                      <a:r>
                        <a:rPr lang="en-US" altLang="ko-KR" sz="1200" dirty="0" err="1" smtClean="0">
                          <a:solidFill>
                            <a:prstClr val="black"/>
                          </a:solidFill>
                          <a:latin typeface="Rix모던고딕 B" pitchFamily="18" charset="-127"/>
                          <a:ea typeface="Rix모던고딕 B" pitchFamily="18" charset="-127"/>
                          <a:cs typeface="Arial" pitchFamily="34" charset="0"/>
                        </a:rPr>
                        <a:t>SKPlanet</a:t>
                      </a:r>
                      <a:endParaRPr lang="en-US" altLang="ko-KR" sz="1200" dirty="0" smtClean="0">
                        <a:solidFill>
                          <a:prstClr val="black"/>
                        </a:solidFill>
                        <a:latin typeface="Rix모던고딕 B" pitchFamily="18" charset="-127"/>
                        <a:ea typeface="Rix모던고딕 B" pitchFamily="18" charset="-127"/>
                        <a:cs typeface="Arial" pitchFamily="34" charset="0"/>
                      </a:endParaRPr>
                    </a:p>
                    <a:p>
                      <a:pPr algn="ctr" defTabSz="995363" latinLnBrk="0">
                        <a:buClr>
                          <a:prstClr val="black"/>
                        </a:buClr>
                        <a:buSzPct val="100000"/>
                        <a:defRPr/>
                      </a:pPr>
                      <a:r>
                        <a:rPr lang="en-US" altLang="ko-KR" sz="1200" dirty="0" smtClean="0">
                          <a:solidFill>
                            <a:prstClr val="black"/>
                          </a:solidFill>
                          <a:latin typeface="Rix모던고딕 B" pitchFamily="18" charset="-127"/>
                          <a:ea typeface="Rix모던고딕 B" pitchFamily="18" charset="-127"/>
                          <a:cs typeface="Arial" pitchFamily="34" charset="0"/>
                        </a:rPr>
                        <a:t>ONE ID </a:t>
                      </a:r>
                      <a:r>
                        <a:rPr lang="ko-KR" altLang="en-US" sz="1200" dirty="0" smtClean="0">
                          <a:solidFill>
                            <a:prstClr val="black"/>
                          </a:solidFill>
                          <a:latin typeface="Rix모던고딕 B" pitchFamily="18" charset="-127"/>
                          <a:ea typeface="Rix모던고딕 B" pitchFamily="18" charset="-127"/>
                          <a:cs typeface="Arial" pitchFamily="34" charset="0"/>
                        </a:rPr>
                        <a:t>로그인</a:t>
                      </a:r>
                      <a:endParaRPr lang="ko-KR" altLang="en-US" sz="1200" dirty="0">
                        <a:solidFill>
                          <a:prstClr val="black"/>
                        </a:solidFill>
                        <a:latin typeface="Rix모던고딕 B" pitchFamily="18" charset="-127"/>
                        <a:ea typeface="Rix모던고딕 B" pitchFamily="18" charset="-127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01" name="Rectangle 2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55625" y="3215516"/>
                      <a:ext cx="413575" cy="369332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prstDash val="dash"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lIns="0" tIns="0" rIns="0" bIns="0">
                      <a:spAutoFit/>
                      <a:scene3d>
                        <a:camera prst="orthographicFront"/>
                        <a:lightRig rig="threePt" dir="t"/>
                      </a:scene3d>
                      <a:sp3d contourW="31750">
                        <a:bevelT w="1270"/>
                        <a:contourClr>
                          <a:schemeClr val="bg1"/>
                        </a:contourClr>
                      </a:sp3d>
                    </a:bodyPr>
                    <a:lstStyle/>
                    <a:p>
                      <a:pPr algn="ctr" defTabSz="995363" latinLnBrk="0">
                        <a:buClr>
                          <a:prstClr val="black"/>
                        </a:buClr>
                        <a:buSzPct val="100000"/>
                        <a:defRPr/>
                      </a:pPr>
                      <a:r>
                        <a:rPr lang="ko-KR" altLang="en-US" sz="1200" dirty="0" smtClean="0">
                          <a:solidFill>
                            <a:prstClr val="black"/>
                          </a:solidFill>
                          <a:latin typeface="Rix모던고딕 B" pitchFamily="18" charset="-127"/>
                          <a:ea typeface="Rix모던고딕 B" pitchFamily="18" charset="-127"/>
                          <a:cs typeface="Arial" pitchFamily="34" charset="0"/>
                        </a:rPr>
                        <a:t>쪽지</a:t>
                      </a:r>
                      <a:endParaRPr lang="en-US" altLang="ko-KR" sz="1200" dirty="0" smtClean="0">
                        <a:solidFill>
                          <a:prstClr val="black"/>
                        </a:solidFill>
                        <a:latin typeface="Rix모던고딕 B" pitchFamily="18" charset="-127"/>
                        <a:ea typeface="Rix모던고딕 B" pitchFamily="18" charset="-127"/>
                        <a:cs typeface="Arial" pitchFamily="34" charset="0"/>
                      </a:endParaRPr>
                    </a:p>
                    <a:p>
                      <a:pPr algn="ctr" defTabSz="995363" latinLnBrk="0">
                        <a:buClr>
                          <a:prstClr val="black"/>
                        </a:buClr>
                        <a:buSzPct val="100000"/>
                        <a:defRPr/>
                      </a:pPr>
                      <a:r>
                        <a:rPr lang="ko-KR" altLang="en-US" sz="1200" dirty="0" smtClean="0">
                          <a:solidFill>
                            <a:prstClr val="black"/>
                          </a:solidFill>
                          <a:latin typeface="Rix모던고딕 B" pitchFamily="18" charset="-127"/>
                          <a:ea typeface="Rix모던고딕 B" pitchFamily="18" charset="-127"/>
                          <a:cs typeface="Arial" pitchFamily="34" charset="0"/>
                        </a:rPr>
                        <a:t>보내기</a:t>
                      </a:r>
                      <a:endParaRPr lang="ko-KR" altLang="en-US" sz="1200" dirty="0">
                        <a:solidFill>
                          <a:prstClr val="black"/>
                        </a:solidFill>
                        <a:latin typeface="Rix모던고딕 B" pitchFamily="18" charset="-127"/>
                        <a:ea typeface="Rix모던고딕 B" pitchFamily="18" charset="-127"/>
                        <a:cs typeface="Arial" pitchFamily="34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8" name="그룹 137"/>
          <p:cNvGrpSpPr/>
          <p:nvPr/>
        </p:nvGrpSpPr>
        <p:grpSpPr>
          <a:xfrm>
            <a:off x="298748" y="5986512"/>
            <a:ext cx="6336704" cy="1054720"/>
            <a:chOff x="298748" y="5817096"/>
            <a:chExt cx="6336704" cy="1054720"/>
          </a:xfrm>
        </p:grpSpPr>
        <p:grpSp>
          <p:nvGrpSpPr>
            <p:cNvPr id="9" name="그룹 120"/>
            <p:cNvGrpSpPr/>
            <p:nvPr/>
          </p:nvGrpSpPr>
          <p:grpSpPr>
            <a:xfrm>
              <a:off x="298748" y="5817096"/>
              <a:ext cx="6336704" cy="964464"/>
              <a:chOff x="298748" y="2996188"/>
              <a:chExt cx="6336704" cy="964464"/>
            </a:xfrm>
          </p:grpSpPr>
          <p:sp>
            <p:nvSpPr>
              <p:cNvPr id="122" name="직사각형 121"/>
              <p:cNvSpPr/>
              <p:nvPr/>
            </p:nvSpPr>
            <p:spPr bwMode="auto">
              <a:xfrm>
                <a:off x="298748" y="3076704"/>
                <a:ext cx="6298604" cy="8174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Rix고딕 EB" pitchFamily="18" charset="-127"/>
                  <a:ea typeface="Rix고딕 EB" pitchFamily="18" charset="-127"/>
                </a:endParaRPr>
              </a:p>
            </p:txBody>
          </p:sp>
          <p:grpSp>
            <p:nvGrpSpPr>
              <p:cNvPr id="10" name="그룹 123"/>
              <p:cNvGrpSpPr/>
              <p:nvPr/>
            </p:nvGrpSpPr>
            <p:grpSpPr>
              <a:xfrm>
                <a:off x="1366168" y="2996188"/>
                <a:ext cx="5269284" cy="964464"/>
                <a:chOff x="1328068" y="4016896"/>
                <a:chExt cx="4623416" cy="964464"/>
              </a:xfrm>
            </p:grpSpPr>
            <p:pic>
              <p:nvPicPr>
                <p:cNvPr id="125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2636912" y="4016896"/>
                  <a:ext cx="1800200" cy="9517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" name="그룹 125"/>
                <p:cNvGrpSpPr/>
                <p:nvPr/>
              </p:nvGrpSpPr>
              <p:grpSpPr>
                <a:xfrm>
                  <a:off x="1328068" y="4016896"/>
                  <a:ext cx="4623416" cy="964464"/>
                  <a:chOff x="1328068" y="2924076"/>
                  <a:chExt cx="4623416" cy="964464"/>
                </a:xfrm>
              </p:grpSpPr>
              <p:pic>
                <p:nvPicPr>
                  <p:cNvPr id="127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328068" y="2924076"/>
                    <a:ext cx="1656184" cy="9517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2" name="그룹 127"/>
                  <p:cNvGrpSpPr/>
                  <p:nvPr/>
                </p:nvGrpSpPr>
                <p:grpSpPr>
                  <a:xfrm>
                    <a:off x="1609659" y="2936776"/>
                    <a:ext cx="4341825" cy="951764"/>
                    <a:chOff x="1609659" y="2936776"/>
                    <a:chExt cx="4341825" cy="951764"/>
                  </a:xfrm>
                </p:grpSpPr>
                <p:pic>
                  <p:nvPicPr>
                    <p:cNvPr id="129" name="Picture 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=""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4077072" y="2936776"/>
                      <a:ext cx="1874412" cy="95176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3" name="그룹 129"/>
                    <p:cNvGrpSpPr/>
                    <p:nvPr/>
                  </p:nvGrpSpPr>
                  <p:grpSpPr>
                    <a:xfrm>
                      <a:off x="1609659" y="3215516"/>
                      <a:ext cx="3634195" cy="369332"/>
                      <a:chOff x="1609659" y="3215516"/>
                      <a:chExt cx="3634195" cy="369332"/>
                    </a:xfrm>
                  </p:grpSpPr>
                  <p:sp>
                    <p:nvSpPr>
                      <p:cNvPr id="131" name="Rectangle 28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09659" y="3280208"/>
                        <a:ext cx="1045158" cy="184666"/>
                      </a:xfrm>
                      <a:prstGeom prst="rect">
                        <a:avLst/>
                      </a:prstGeom>
                      <a:noFill/>
                      <a:ln w="9525" algn="ctr">
                        <a:noFill/>
                        <a:prstDash val="dash"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>
                        <a:spAutoFit/>
                        <a:scene3d>
                          <a:camera prst="orthographicFront"/>
                          <a:lightRig rig="threePt" dir="t"/>
                        </a:scene3d>
                        <a:sp3d contourW="31750">
                          <a:bevelT w="1270"/>
                          <a:contourClr>
                            <a:schemeClr val="bg1"/>
                          </a:contourClr>
                        </a:sp3d>
                      </a:bodyPr>
                      <a:lstStyle/>
                      <a:p>
                        <a:pPr algn="ctr" defTabSz="995363" latinLnBrk="0">
                          <a:buClr>
                            <a:prstClr val="black"/>
                          </a:buClr>
                          <a:buSzPct val="100000"/>
                          <a:defRPr/>
                        </a:pPr>
                        <a:r>
                          <a:rPr lang="ko-KR" altLang="en-US" sz="1200" dirty="0" err="1" smtClean="0">
                            <a:solidFill>
                              <a:prstClr val="black"/>
                            </a:solidFill>
                            <a:latin typeface="Rix모던고딕 B" pitchFamily="18" charset="-127"/>
                            <a:ea typeface="Rix모던고딕 B" pitchFamily="18" charset="-127"/>
                            <a:cs typeface="Arial" pitchFamily="34" charset="0"/>
                          </a:rPr>
                          <a:t>카풀</a:t>
                        </a:r>
                        <a:r>
                          <a:rPr lang="ko-KR" altLang="en-US" sz="1200" dirty="0" smtClean="0">
                            <a:solidFill>
                              <a:prstClr val="black"/>
                            </a:solidFill>
                            <a:latin typeface="Rix모던고딕 B" pitchFamily="18" charset="-127"/>
                            <a:ea typeface="Rix모던고딕 B" pitchFamily="18" charset="-127"/>
                            <a:cs typeface="Arial" pitchFamily="34" charset="0"/>
                          </a:rPr>
                          <a:t> 서비스 접속</a:t>
                        </a:r>
                        <a:endParaRPr lang="ko-KR" altLang="en-US" sz="1200" dirty="0">
                          <a:solidFill>
                            <a:prstClr val="black"/>
                          </a:solidFill>
                          <a:latin typeface="Rix모던고딕 B" pitchFamily="18" charset="-127"/>
                          <a:ea typeface="Rix모던고딕 B" pitchFamily="18" charset="-127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32" name="Rectangle 28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9627" y="3309516"/>
                        <a:ext cx="805543" cy="184666"/>
                      </a:xfrm>
                      <a:prstGeom prst="rect">
                        <a:avLst/>
                      </a:prstGeom>
                      <a:noFill/>
                      <a:ln w="9525" algn="ctr">
                        <a:noFill/>
                        <a:prstDash val="dash"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>
                        <a:spAutoFit/>
                        <a:scene3d>
                          <a:camera prst="orthographicFront"/>
                          <a:lightRig rig="threePt" dir="t"/>
                        </a:scene3d>
                        <a:sp3d contourW="31750">
                          <a:bevelT w="1270"/>
                          <a:contourClr>
                            <a:schemeClr val="bg1"/>
                          </a:contourClr>
                        </a:sp3d>
                      </a:bodyPr>
                      <a:lstStyle/>
                      <a:p>
                        <a:pPr algn="ctr" defTabSz="995363" latinLnBrk="0">
                          <a:buClr>
                            <a:prstClr val="black"/>
                          </a:buClr>
                          <a:buSzPct val="100000"/>
                          <a:defRPr/>
                        </a:pPr>
                        <a:r>
                          <a:rPr lang="en-US" altLang="ko-KR" sz="1200" smtClean="0">
                            <a:solidFill>
                              <a:prstClr val="black"/>
                            </a:solidFill>
                            <a:latin typeface="Rix모던고딕 B" pitchFamily="18" charset="-127"/>
                            <a:ea typeface="Rix모던고딕 B" pitchFamily="18" charset="-127"/>
                            <a:cs typeface="Arial" pitchFamily="34" charset="0"/>
                          </a:rPr>
                          <a:t>Nate API </a:t>
                        </a:r>
                        <a:r>
                          <a:rPr lang="ko-KR" altLang="en-US" sz="1200" dirty="0" smtClean="0">
                            <a:solidFill>
                              <a:prstClr val="black"/>
                            </a:solidFill>
                            <a:latin typeface="Rix모던고딕 B" pitchFamily="18" charset="-127"/>
                            <a:ea typeface="Rix모던고딕 B" pitchFamily="18" charset="-127"/>
                            <a:cs typeface="Arial" pitchFamily="34" charset="0"/>
                          </a:rPr>
                          <a:t>활용</a:t>
                        </a:r>
                        <a:endParaRPr lang="ko-KR" altLang="en-US" sz="1200" dirty="0">
                          <a:solidFill>
                            <a:prstClr val="black"/>
                          </a:solidFill>
                          <a:latin typeface="Rix모던고딕 B" pitchFamily="18" charset="-127"/>
                          <a:ea typeface="Rix모던고딕 B" pitchFamily="18" charset="-127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33" name="Rectangle 28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880972" y="3215516"/>
                        <a:ext cx="362882" cy="369332"/>
                      </a:xfrm>
                      <a:prstGeom prst="rect">
                        <a:avLst/>
                      </a:prstGeom>
                      <a:noFill/>
                      <a:ln w="9525" algn="ctr">
                        <a:noFill/>
                        <a:prstDash val="dash"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>
                        <a:spAutoFit/>
                        <a:scene3d>
                          <a:camera prst="orthographicFront"/>
                          <a:lightRig rig="threePt" dir="t"/>
                        </a:scene3d>
                        <a:sp3d contourW="31750">
                          <a:bevelT w="1270"/>
                          <a:contourClr>
                            <a:schemeClr val="bg1"/>
                          </a:contourClr>
                        </a:sp3d>
                      </a:bodyPr>
                      <a:lstStyle/>
                      <a:p>
                        <a:pPr algn="ctr" defTabSz="995363" latinLnBrk="0">
                          <a:buClr>
                            <a:prstClr val="black"/>
                          </a:buClr>
                          <a:buSzPct val="100000"/>
                          <a:defRPr/>
                        </a:pPr>
                        <a:r>
                          <a:rPr lang="ko-KR" altLang="en-US" sz="1200" dirty="0" smtClean="0">
                            <a:solidFill>
                              <a:prstClr val="black"/>
                            </a:solidFill>
                            <a:latin typeface="Rix모던고딕 B" pitchFamily="18" charset="-127"/>
                            <a:ea typeface="Rix모던고딕 B" pitchFamily="18" charset="-127"/>
                            <a:cs typeface="Arial" pitchFamily="34" charset="0"/>
                          </a:rPr>
                          <a:t>메일</a:t>
                        </a:r>
                        <a:endParaRPr lang="en-US" altLang="ko-KR" sz="1200" dirty="0" smtClean="0">
                          <a:solidFill>
                            <a:prstClr val="black"/>
                          </a:solidFill>
                          <a:latin typeface="Rix모던고딕 B" pitchFamily="18" charset="-127"/>
                          <a:ea typeface="Rix모던고딕 B" pitchFamily="18" charset="-127"/>
                          <a:cs typeface="Arial" pitchFamily="34" charset="0"/>
                        </a:endParaRPr>
                      </a:p>
                      <a:p>
                        <a:pPr algn="ctr" defTabSz="995363" latinLnBrk="0">
                          <a:buClr>
                            <a:prstClr val="black"/>
                          </a:buClr>
                          <a:buSzPct val="100000"/>
                          <a:defRPr/>
                        </a:pPr>
                        <a:r>
                          <a:rPr lang="ko-KR" altLang="en-US" sz="1200" dirty="0" smtClean="0">
                            <a:solidFill>
                              <a:prstClr val="black"/>
                            </a:solidFill>
                            <a:latin typeface="Rix모던고딕 B" pitchFamily="18" charset="-127"/>
                            <a:ea typeface="Rix모던고딕 B" pitchFamily="18" charset="-127"/>
                            <a:cs typeface="Arial" pitchFamily="34" charset="0"/>
                          </a:rPr>
                          <a:t>보내기</a:t>
                        </a:r>
                        <a:endParaRPr lang="ko-KR" altLang="en-US" sz="1200" dirty="0">
                          <a:solidFill>
                            <a:prstClr val="black"/>
                          </a:solidFill>
                          <a:latin typeface="Rix모던고딕 B" pitchFamily="18" charset="-127"/>
                          <a:ea typeface="Rix모던고딕 B" pitchFamily="18" charset="-127"/>
                          <a:cs typeface="Arial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14" name="그룹 85"/>
            <p:cNvGrpSpPr/>
            <p:nvPr/>
          </p:nvGrpSpPr>
          <p:grpSpPr>
            <a:xfrm>
              <a:off x="358056" y="5935712"/>
              <a:ext cx="1080120" cy="936104"/>
              <a:chOff x="-3577708" y="3373168"/>
              <a:chExt cx="1265084" cy="1662480"/>
            </a:xfrm>
          </p:grpSpPr>
          <p:pic>
            <p:nvPicPr>
              <p:cNvPr id="88" name="Picture 4" descr="D:\자료\그래픽자료\box\bx3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577708" y="3373168"/>
                <a:ext cx="1265084" cy="1662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0" name="Rectangle 282"/>
              <p:cNvSpPr>
                <a:spLocks noChangeArrowheads="1"/>
              </p:cNvSpPr>
              <p:nvPr/>
            </p:nvSpPr>
            <p:spPr bwMode="auto">
              <a:xfrm>
                <a:off x="-3400043" y="3833951"/>
                <a:ext cx="854267" cy="327959"/>
              </a:xfrm>
              <a:prstGeom prst="rect">
                <a:avLst/>
              </a:prstGeom>
              <a:noFill/>
              <a:ln w="9525" algn="ctr">
                <a:noFill/>
                <a:prstDash val="dash"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 contourW="31750">
                  <a:bevelT w="1270"/>
                  <a:contourClr>
                    <a:schemeClr val="bg1"/>
                  </a:contourClr>
                </a:sp3d>
              </a:bodyPr>
              <a:lstStyle/>
              <a:p>
                <a:pPr algn="ctr" defTabSz="995363" latinLnBrk="0">
                  <a:buClr>
                    <a:prstClr val="black"/>
                  </a:buClr>
                  <a:buSzPct val="100000"/>
                  <a:defRPr/>
                </a:pPr>
                <a:r>
                  <a:rPr lang="ko-KR" altLang="en-US" sz="1200" dirty="0" smtClean="0">
                    <a:solidFill>
                      <a:prstClr val="black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rPr>
                  <a:t>메일 보내기</a:t>
                </a:r>
                <a:endParaRPr lang="ko-KR" altLang="en-US" sz="120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15" name="그룹 141"/>
          <p:cNvGrpSpPr/>
          <p:nvPr/>
        </p:nvGrpSpPr>
        <p:grpSpPr>
          <a:xfrm>
            <a:off x="908720" y="3525540"/>
            <a:ext cx="1873672" cy="2468060"/>
            <a:chOff x="370756" y="3525540"/>
            <a:chExt cx="1873672" cy="2468060"/>
          </a:xfrm>
        </p:grpSpPr>
        <p:sp>
          <p:nvSpPr>
            <p:cNvPr id="140" name="직사각형 139"/>
            <p:cNvSpPr/>
            <p:nvPr/>
          </p:nvSpPr>
          <p:spPr bwMode="auto">
            <a:xfrm>
              <a:off x="370756" y="3525540"/>
              <a:ext cx="1873672" cy="246313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31750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36000" rIns="0" bIns="252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7471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7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139" name="Picture 3"/>
            <p:cNvPicPr preferRelativeResize="0"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4664" y="3572148"/>
              <a:ext cx="1833542" cy="2421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그룹 142"/>
          <p:cNvGrpSpPr/>
          <p:nvPr/>
        </p:nvGrpSpPr>
        <p:grpSpPr>
          <a:xfrm>
            <a:off x="4005064" y="3525540"/>
            <a:ext cx="1873672" cy="2468060"/>
            <a:chOff x="370756" y="3525540"/>
            <a:chExt cx="1873672" cy="2468060"/>
          </a:xfrm>
        </p:grpSpPr>
        <p:sp>
          <p:nvSpPr>
            <p:cNvPr id="144" name="직사각형 143"/>
            <p:cNvSpPr/>
            <p:nvPr/>
          </p:nvSpPr>
          <p:spPr bwMode="auto">
            <a:xfrm>
              <a:off x="370756" y="3525540"/>
              <a:ext cx="1873672" cy="246313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31750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36000" rIns="0" bIns="252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7471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7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145" name="Picture 3"/>
            <p:cNvPicPr preferRelativeResize="0"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4664" y="3572148"/>
              <a:ext cx="1833542" cy="2421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7" name="그룹 148"/>
          <p:cNvGrpSpPr/>
          <p:nvPr/>
        </p:nvGrpSpPr>
        <p:grpSpPr>
          <a:xfrm>
            <a:off x="908720" y="7041232"/>
            <a:ext cx="1873672" cy="2468060"/>
            <a:chOff x="370756" y="3525540"/>
            <a:chExt cx="1873672" cy="2468060"/>
          </a:xfrm>
        </p:grpSpPr>
        <p:sp>
          <p:nvSpPr>
            <p:cNvPr id="150" name="직사각형 149"/>
            <p:cNvSpPr/>
            <p:nvPr/>
          </p:nvSpPr>
          <p:spPr bwMode="auto">
            <a:xfrm>
              <a:off x="370756" y="3525540"/>
              <a:ext cx="1873672" cy="246313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31750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36000" rIns="0" bIns="252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7471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7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151" name="Picture 3"/>
            <p:cNvPicPr preferRelativeResize="0"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4664" y="3572148"/>
              <a:ext cx="1833542" cy="2421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그룹 151"/>
          <p:cNvGrpSpPr/>
          <p:nvPr/>
        </p:nvGrpSpPr>
        <p:grpSpPr>
          <a:xfrm>
            <a:off x="4005064" y="7041232"/>
            <a:ext cx="1873672" cy="2468060"/>
            <a:chOff x="370756" y="3525540"/>
            <a:chExt cx="1873672" cy="2468060"/>
          </a:xfrm>
        </p:grpSpPr>
        <p:sp>
          <p:nvSpPr>
            <p:cNvPr id="153" name="직사각형 152"/>
            <p:cNvSpPr/>
            <p:nvPr/>
          </p:nvSpPr>
          <p:spPr bwMode="auto">
            <a:xfrm>
              <a:off x="370756" y="3525540"/>
              <a:ext cx="1873672" cy="246313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31750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36000" rIns="0" bIns="252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7471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7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154" name="Picture 3"/>
            <p:cNvPicPr preferRelativeResize="0"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4664" y="3572148"/>
              <a:ext cx="1833542" cy="2421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8" name="Picture 198" descr="그림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53668" y="4376936"/>
            <a:ext cx="574319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198" descr="그림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53668" y="7922220"/>
            <a:ext cx="574319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3" descr="C:\Users\이수홍\Desktop\007.png"/>
          <p:cNvPicPr preferRelativeResize="0">
            <a:picLocks noChangeArrowheads="1"/>
          </p:cNvPicPr>
          <p:nvPr/>
        </p:nvPicPr>
        <p:blipFill>
          <a:blip r:embed="rId11" cstate="print"/>
          <a:srcRect b="30303"/>
          <a:stretch>
            <a:fillRect/>
          </a:stretch>
        </p:blipFill>
        <p:spPr bwMode="auto">
          <a:xfrm>
            <a:off x="928670" y="3595678"/>
            <a:ext cx="1857388" cy="23574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직사각형 53"/>
          <p:cNvSpPr/>
          <p:nvPr/>
        </p:nvSpPr>
        <p:spPr>
          <a:xfrm>
            <a:off x="1634278" y="4542644"/>
            <a:ext cx="500066" cy="180000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198512" y="7755124"/>
            <a:ext cx="500066" cy="180000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6" name="Picture 3" descr="C:\Users\이수홍\Desktop\007.png"/>
          <p:cNvPicPr preferRelativeResize="0">
            <a:picLocks noChangeArrowheads="1"/>
          </p:cNvPicPr>
          <p:nvPr/>
        </p:nvPicPr>
        <p:blipFill>
          <a:blip r:embed="rId11" cstate="print"/>
          <a:srcRect b="30303"/>
          <a:stretch>
            <a:fillRect/>
          </a:stretch>
        </p:blipFill>
        <p:spPr bwMode="auto">
          <a:xfrm>
            <a:off x="928670" y="7103410"/>
            <a:ext cx="1857388" cy="23574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직사각형 56"/>
          <p:cNvSpPr/>
          <p:nvPr/>
        </p:nvSpPr>
        <p:spPr>
          <a:xfrm>
            <a:off x="2175200" y="8072960"/>
            <a:ext cx="500066" cy="180000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74" name="Picture 2" descr="C:\Users\이수홍\Desktop\009.png"/>
          <p:cNvPicPr preferRelativeResize="0">
            <a:picLocks noChangeArrowheads="1"/>
          </p:cNvPicPr>
          <p:nvPr/>
        </p:nvPicPr>
        <p:blipFill>
          <a:blip r:embed="rId12"/>
          <a:srcRect b="58503"/>
          <a:stretch>
            <a:fillRect/>
          </a:stretch>
        </p:blipFill>
        <p:spPr bwMode="auto">
          <a:xfrm>
            <a:off x="4000504" y="7024702"/>
            <a:ext cx="1875600" cy="2469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5" name="Picture 3" descr="C:\Users\이수홍\Desktop\008.png"/>
          <p:cNvPicPr preferRelativeResize="0">
            <a:picLocks noChangeArrowheads="1"/>
          </p:cNvPicPr>
          <p:nvPr/>
        </p:nvPicPr>
        <p:blipFill>
          <a:blip r:embed="rId13"/>
          <a:srcRect b="59548"/>
          <a:stretch>
            <a:fillRect/>
          </a:stretch>
        </p:blipFill>
        <p:spPr bwMode="auto">
          <a:xfrm>
            <a:off x="3977192" y="3540282"/>
            <a:ext cx="1875600" cy="2469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자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서비스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3)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푸시메시지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알림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사용자들이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서비스를 이용하면서 서로간의 원활한 커뮤니케이션을 지원하기 위해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구글의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GCM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을 활용한 푸시메시지 알림 서비스를 제공합니다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자신이 등록한 글에 대하여 다른 사용자의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댓글이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달릴 시에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푸시메시지로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알림으로써 실시간 소통을 가능하게 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753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err="1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푸시메시지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 알림 서비스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14" name="Picture 150" descr="제목 없음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333" y="5673080"/>
            <a:ext cx="6085011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7" descr="25300"/>
          <p:cNvPicPr>
            <a:picLocks noChangeAspect="1" noChangeArrowheads="1"/>
          </p:cNvPicPr>
          <p:nvPr/>
        </p:nvPicPr>
        <p:blipFill>
          <a:blip r:embed="rId4" cstate="print"/>
          <a:srcRect t="19810"/>
          <a:stretch>
            <a:fillRect/>
          </a:stretch>
        </p:blipFill>
        <p:spPr bwMode="auto">
          <a:xfrm>
            <a:off x="404664" y="2913906"/>
            <a:ext cx="6120679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65114" y="8166131"/>
            <a:ext cx="6327775" cy="1323975"/>
            <a:chOff x="175" y="5153"/>
            <a:chExt cx="3986" cy="834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175" y="5153"/>
              <a:ext cx="3986" cy="834"/>
              <a:chOff x="175" y="5153"/>
              <a:chExt cx="3986" cy="834"/>
            </a:xfrm>
          </p:grpSpPr>
          <p:pic>
            <p:nvPicPr>
              <p:cNvPr id="95" name="Picture 7" descr="키메세지-하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8" y="5833"/>
                <a:ext cx="3980" cy="154"/>
              </a:xfrm>
              <a:prstGeom prst="rect">
                <a:avLst/>
              </a:prstGeom>
              <a:noFill/>
            </p:spPr>
          </p:pic>
          <p:pic>
            <p:nvPicPr>
              <p:cNvPr id="96" name="Picture 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gray">
              <a:xfrm>
                <a:off x="175" y="5153"/>
                <a:ext cx="3986" cy="472"/>
              </a:xfrm>
              <a:prstGeom prst="rect">
                <a:avLst/>
              </a:prstGeom>
              <a:noFill/>
              <a:ln w="3175" algn="ctr">
                <a:noFill/>
                <a:prstDash val="sysDot"/>
                <a:miter lim="800000"/>
                <a:headEnd/>
                <a:tailEnd/>
              </a:ln>
              <a:effectLst/>
            </p:spPr>
          </p:pic>
        </p:grpSp>
        <p:sp>
          <p:nvSpPr>
            <p:cNvPr id="93" name="Text Box 9"/>
            <p:cNvSpPr txBox="1">
              <a:spLocks noChangeArrowheads="1"/>
            </p:cNvSpPr>
            <p:nvPr/>
          </p:nvSpPr>
          <p:spPr bwMode="auto">
            <a:xfrm>
              <a:off x="573" y="5352"/>
              <a:ext cx="3499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GCM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을 활용한 푸시메시지 알림 기능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카풀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 활성화에 기여</a:t>
              </a:r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469" y="5153"/>
              <a:ext cx="895" cy="12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defTabSz="1109663"/>
              <a:r>
                <a:rPr lang="ko-KR" altLang="en-US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서비스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K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ey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P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oint</a:t>
              </a:r>
            </a:p>
          </p:txBody>
        </p:sp>
      </p:grpSp>
      <p:grpSp>
        <p:nvGrpSpPr>
          <p:cNvPr id="5" name="Group 141"/>
          <p:cNvGrpSpPr>
            <a:grpSpLocks/>
          </p:cNvGrpSpPr>
          <p:nvPr/>
        </p:nvGrpSpPr>
        <p:grpSpPr bwMode="auto">
          <a:xfrm>
            <a:off x="3789363" y="8562975"/>
            <a:ext cx="2570162" cy="863600"/>
            <a:chOff x="1446" y="5087"/>
            <a:chExt cx="2523" cy="848"/>
          </a:xfrm>
        </p:grpSpPr>
        <p:pic>
          <p:nvPicPr>
            <p:cNvPr id="98" name="Picture 142" descr="1"/>
            <p:cNvPicPr>
              <a:picLocks noChangeAspect="1" noChangeArrowheads="1"/>
            </p:cNvPicPr>
            <p:nvPr/>
          </p:nvPicPr>
          <p:blipFill>
            <a:blip r:embed="rId7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143" descr="1"/>
            <p:cNvPicPr>
              <a:picLocks noChangeAspect="1" noChangeArrowheads="1"/>
            </p:cNvPicPr>
            <p:nvPr/>
          </p:nvPicPr>
          <p:blipFill>
            <a:blip r:embed="rId7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6" name="AutoShape 85"/>
          <p:cNvSpPr>
            <a:spLocks noChangeArrowheads="1"/>
          </p:cNvSpPr>
          <p:nvPr/>
        </p:nvSpPr>
        <p:spPr bwMode="auto">
          <a:xfrm>
            <a:off x="440668" y="3001356"/>
            <a:ext cx="1800200" cy="2239676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893763" fontAlgn="ctr" latinLnBrk="0"/>
            <a:endParaRPr lang="ko-KR" altLang="en-US" sz="1000" b="1">
              <a:solidFill>
                <a:prstClr val="black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6" name="Group 86"/>
          <p:cNvGrpSpPr>
            <a:grpSpLocks/>
          </p:cNvGrpSpPr>
          <p:nvPr/>
        </p:nvGrpSpPr>
        <p:grpSpPr bwMode="auto">
          <a:xfrm>
            <a:off x="477800" y="3064506"/>
            <a:ext cx="1713560" cy="256084"/>
            <a:chOff x="2744" y="1961"/>
            <a:chExt cx="818" cy="228"/>
          </a:xfrm>
        </p:grpSpPr>
        <p:sp>
          <p:nvSpPr>
            <p:cNvPr id="92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100" b="1">
                <a:solidFill>
                  <a:prstClr val="black"/>
                </a:solidFill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7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100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01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48" name="WordArt 140"/>
          <p:cNvSpPr>
            <a:spLocks noChangeArrowheads="1" noChangeShapeType="1" noTextEdit="1"/>
          </p:cNvSpPr>
          <p:nvPr/>
        </p:nvSpPr>
        <p:spPr bwMode="gray">
          <a:xfrm>
            <a:off x="570695" y="3144449"/>
            <a:ext cx="146102" cy="11681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ko-KR" sz="800" kern="10" spc="-40" dirty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01</a:t>
            </a:r>
            <a:endParaRPr lang="ko-KR" altLang="en-US" sz="800" kern="10" spc="-40" dirty="0">
              <a:ln w="9525">
                <a:noFill/>
                <a:round/>
                <a:headEnd/>
                <a:tailEnd/>
              </a:ln>
              <a:solidFill>
                <a:prstClr val="white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0" name="AutoShape 85"/>
          <p:cNvSpPr>
            <a:spLocks noChangeArrowheads="1"/>
          </p:cNvSpPr>
          <p:nvPr/>
        </p:nvSpPr>
        <p:spPr bwMode="auto">
          <a:xfrm>
            <a:off x="4617511" y="3008335"/>
            <a:ext cx="1800200" cy="2232697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893763" fontAlgn="ctr" latinLnBrk="0"/>
            <a:endParaRPr lang="ko-KR" altLang="en-US" sz="1000" b="1">
              <a:solidFill>
                <a:prstClr val="black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8" name="Group 86"/>
          <p:cNvGrpSpPr>
            <a:grpSpLocks/>
          </p:cNvGrpSpPr>
          <p:nvPr/>
        </p:nvGrpSpPr>
        <p:grpSpPr bwMode="auto">
          <a:xfrm>
            <a:off x="4654643" y="3061605"/>
            <a:ext cx="1713560" cy="258986"/>
            <a:chOff x="2744" y="1961"/>
            <a:chExt cx="818" cy="228"/>
          </a:xfrm>
        </p:grpSpPr>
        <p:sp>
          <p:nvSpPr>
            <p:cNvPr id="88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100" b="1">
                <a:solidFill>
                  <a:prstClr val="black"/>
                </a:solidFill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9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90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91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53" name="WordArt 140"/>
          <p:cNvSpPr>
            <a:spLocks noChangeArrowheads="1" noChangeShapeType="1" noTextEdit="1"/>
          </p:cNvSpPr>
          <p:nvPr/>
        </p:nvSpPr>
        <p:spPr bwMode="gray">
          <a:xfrm>
            <a:off x="4747538" y="3143125"/>
            <a:ext cx="146102" cy="11813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ko-KR" sz="800" kern="10" spc="-4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03</a:t>
            </a:r>
            <a:endParaRPr lang="ko-KR" altLang="en-US" sz="800" kern="10" spc="-40" dirty="0">
              <a:ln w="9525">
                <a:noFill/>
                <a:round/>
                <a:headEnd/>
                <a:tailEnd/>
              </a:ln>
              <a:solidFill>
                <a:prstClr val="white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4" name="AutoShape 85"/>
          <p:cNvSpPr>
            <a:spLocks noChangeArrowheads="1"/>
          </p:cNvSpPr>
          <p:nvPr/>
        </p:nvSpPr>
        <p:spPr bwMode="auto">
          <a:xfrm>
            <a:off x="2529279" y="3008335"/>
            <a:ext cx="1800200" cy="2232697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7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893763" fontAlgn="ctr" latinLnBrk="0"/>
            <a:endParaRPr lang="ko-KR" altLang="en-US" sz="1000" b="1">
              <a:solidFill>
                <a:prstClr val="black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10" name="Group 86"/>
          <p:cNvGrpSpPr>
            <a:grpSpLocks/>
          </p:cNvGrpSpPr>
          <p:nvPr/>
        </p:nvGrpSpPr>
        <p:grpSpPr bwMode="auto">
          <a:xfrm>
            <a:off x="2566411" y="3057558"/>
            <a:ext cx="1713560" cy="263032"/>
            <a:chOff x="2744" y="1961"/>
            <a:chExt cx="818" cy="228"/>
          </a:xfrm>
        </p:grpSpPr>
        <p:sp>
          <p:nvSpPr>
            <p:cNvPr id="83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100" b="1">
                <a:solidFill>
                  <a:prstClr val="black"/>
                </a:solidFill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11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86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87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56" name="WordArt 140"/>
          <p:cNvSpPr>
            <a:spLocks noChangeArrowheads="1" noChangeShapeType="1" noTextEdit="1"/>
          </p:cNvSpPr>
          <p:nvPr/>
        </p:nvSpPr>
        <p:spPr bwMode="gray">
          <a:xfrm>
            <a:off x="2659306" y="3141279"/>
            <a:ext cx="146102" cy="11998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ko-KR" sz="800" kern="10" spc="-4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02</a:t>
            </a:r>
            <a:endParaRPr lang="ko-KR" altLang="en-US" sz="800" kern="10" spc="-40" dirty="0">
              <a:ln w="9525">
                <a:noFill/>
                <a:round/>
                <a:headEnd/>
                <a:tailEnd/>
              </a:ln>
              <a:solidFill>
                <a:prstClr val="white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1964550" y="3820225"/>
            <a:ext cx="846094" cy="404220"/>
            <a:chOff x="678" y="2493"/>
            <a:chExt cx="658" cy="271"/>
          </a:xfrm>
        </p:grpSpPr>
        <p:pic>
          <p:nvPicPr>
            <p:cNvPr id="81" name="Picture 37" descr="1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  <p:sp>
          <p:nvSpPr>
            <p:cNvPr id="82" name="Text Box 48"/>
            <p:cNvSpPr txBox="1">
              <a:spLocks noChangeArrowheads="1"/>
            </p:cNvSpPr>
            <p:nvPr/>
          </p:nvSpPr>
          <p:spPr bwMode="gray">
            <a:xfrm>
              <a:off x="678" y="2575"/>
              <a:ext cx="622" cy="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푸시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수신</a:t>
              </a: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</p:grpSp>
      <p:sp>
        <p:nvSpPr>
          <p:cNvPr id="58" name="AutoShape 163" descr="어두운 상향 대각선"/>
          <p:cNvSpPr>
            <a:spLocks noChangeArrowheads="1"/>
          </p:cNvSpPr>
          <p:nvPr/>
        </p:nvSpPr>
        <p:spPr bwMode="auto">
          <a:xfrm>
            <a:off x="490942" y="4835087"/>
            <a:ext cx="1725211" cy="375265"/>
          </a:xfrm>
          <a:prstGeom prst="roundRect">
            <a:avLst>
              <a:gd name="adj" fmla="val 766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tIns="36000" rIns="36000" bIns="36000" anchor="ctr"/>
          <a:lstStyle/>
          <a:p>
            <a:pPr marL="133350" indent="-133350">
              <a:spcBef>
                <a:spcPts val="300"/>
              </a:spcBef>
              <a:spcAft>
                <a:spcPts val="300"/>
              </a:spcAft>
              <a:buClr>
                <a:srgbClr val="C9925B"/>
              </a:buClr>
              <a:buSzPct val="90000"/>
              <a:buFont typeface="Wingdings 2" charset="0"/>
              <a:buChar char=""/>
              <a:defRPr/>
            </a:pPr>
            <a:r>
              <a:rPr lang="en-US" altLang="ko-KR" sz="1000" dirty="0" err="1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SKPlanet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의 </a:t>
            </a:r>
            <a:r>
              <a:rPr lang="en-US" altLang="ko-KR" sz="1000" dirty="0" err="1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OpenPlatform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 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중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댓글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 플러그인 적용</a:t>
            </a:r>
            <a:endParaRPr lang="en-US" altLang="ko-KR" sz="1000" dirty="0">
              <a:solidFill>
                <a:srgbClr val="292929"/>
              </a:solidFill>
              <a:latin typeface="Rix모던고딕 M" charset="0"/>
              <a:ea typeface="Rix모던고딕 M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74827" y="3082015"/>
            <a:ext cx="14961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타 사용자의 </a:t>
            </a:r>
            <a:r>
              <a:rPr lang="ko-KR" altLang="en-US" sz="1050" kern="10" spc="-50" dirty="0" err="1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댓글</a:t>
            </a:r>
            <a:r>
              <a: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 작성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778832" y="3082015"/>
            <a:ext cx="1404156" cy="23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kern="10" spc="-50" dirty="0" err="1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푸시메시지</a:t>
            </a:r>
            <a:r>
              <a: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 수신 확인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855442" y="3082015"/>
            <a:ext cx="1669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작성한 </a:t>
            </a:r>
            <a:r>
              <a:rPr lang="ko-KR" altLang="en-US" sz="1050" kern="10" spc="-50" dirty="0" err="1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카풀</a:t>
            </a:r>
            <a:r>
              <a: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050" kern="10" spc="-50" dirty="0" err="1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게시글</a:t>
            </a:r>
            <a:r>
              <a: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rPr>
              <a:t> 이동</a:t>
            </a:r>
          </a:p>
        </p:txBody>
      </p:sp>
      <p:grpSp>
        <p:nvGrpSpPr>
          <p:cNvPr id="13" name="Group 36"/>
          <p:cNvGrpSpPr>
            <a:grpSpLocks/>
          </p:cNvGrpSpPr>
          <p:nvPr/>
        </p:nvGrpSpPr>
        <p:grpSpPr bwMode="auto">
          <a:xfrm>
            <a:off x="4058022" y="3820225"/>
            <a:ext cx="846094" cy="404220"/>
            <a:chOff x="678" y="2493"/>
            <a:chExt cx="658" cy="271"/>
          </a:xfrm>
        </p:grpSpPr>
        <p:pic>
          <p:nvPicPr>
            <p:cNvPr id="77" name="Picture 37" descr="1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  <p:sp>
          <p:nvSpPr>
            <p:cNvPr id="78" name="Text Box 48"/>
            <p:cNvSpPr txBox="1">
              <a:spLocks noChangeArrowheads="1"/>
            </p:cNvSpPr>
            <p:nvPr/>
          </p:nvSpPr>
          <p:spPr bwMode="gray">
            <a:xfrm>
              <a:off x="678" y="2575"/>
              <a:ext cx="622" cy="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화면 이동</a:t>
              </a: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</p:grpSp>
      <p:sp>
        <p:nvSpPr>
          <p:cNvPr id="65" name="AutoShape 163" descr="어두운 상향 대각선"/>
          <p:cNvSpPr>
            <a:spLocks noChangeArrowheads="1"/>
          </p:cNvSpPr>
          <p:nvPr/>
        </p:nvSpPr>
        <p:spPr bwMode="auto">
          <a:xfrm>
            <a:off x="2576193" y="4835087"/>
            <a:ext cx="1725211" cy="375265"/>
          </a:xfrm>
          <a:prstGeom prst="roundRect">
            <a:avLst>
              <a:gd name="adj" fmla="val 766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tIns="36000" rIns="36000" bIns="36000" anchor="ctr"/>
          <a:lstStyle/>
          <a:p>
            <a:pPr marL="133350" indent="-133350">
              <a:spcBef>
                <a:spcPts val="300"/>
              </a:spcBef>
              <a:spcAft>
                <a:spcPts val="300"/>
              </a:spcAft>
              <a:buClr>
                <a:srgbClr val="C9925B"/>
              </a:buClr>
              <a:buSzPct val="90000"/>
              <a:buFont typeface="Wingdings 2" charset="0"/>
              <a:buChar char=""/>
              <a:defRPr/>
            </a:pPr>
            <a:r>
              <a:rPr lang="ko-KR" altLang="en-US" sz="1000" dirty="0" err="1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푸시메시지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 수신 확인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(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일반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/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미수신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재발송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)</a:t>
            </a:r>
          </a:p>
        </p:txBody>
      </p:sp>
      <p:sp>
        <p:nvSpPr>
          <p:cNvPr id="67" name="AutoShape 163" descr="어두운 상향 대각선"/>
          <p:cNvSpPr>
            <a:spLocks noChangeArrowheads="1"/>
          </p:cNvSpPr>
          <p:nvPr/>
        </p:nvSpPr>
        <p:spPr bwMode="auto">
          <a:xfrm>
            <a:off x="4653136" y="4835087"/>
            <a:ext cx="1725211" cy="375265"/>
          </a:xfrm>
          <a:prstGeom prst="roundRect">
            <a:avLst>
              <a:gd name="adj" fmla="val 766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tIns="36000" rIns="36000" bIns="36000" anchor="ctr"/>
          <a:lstStyle/>
          <a:p>
            <a:pPr marL="133350" indent="-133350">
              <a:spcBef>
                <a:spcPts val="300"/>
              </a:spcBef>
              <a:spcAft>
                <a:spcPts val="300"/>
              </a:spcAft>
              <a:buClr>
                <a:srgbClr val="C9925B"/>
              </a:buClr>
              <a:buSzPct val="90000"/>
              <a:buFont typeface="Wingdings 2" charset="0"/>
              <a:buChar char=""/>
              <a:defRPr/>
            </a:pPr>
            <a:r>
              <a:rPr lang="ko-KR" altLang="en-US" sz="1000" dirty="0" err="1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원터치로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 자신이 작성한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카풀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게시글로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rPr>
              <a:t> 쉽게 이동</a:t>
            </a:r>
            <a:endParaRPr lang="en-US" altLang="ko-KR" sz="1000" dirty="0" smtClean="0">
              <a:solidFill>
                <a:srgbClr val="292929"/>
              </a:solidFill>
              <a:latin typeface="Rix모던고딕 M" charset="0"/>
              <a:ea typeface="Rix모던고딕 M" charset="0"/>
            </a:endParaRPr>
          </a:p>
        </p:txBody>
      </p:sp>
      <p:pic>
        <p:nvPicPr>
          <p:cNvPr id="72" name="그림 71" descr="푸시메시지.jpg"/>
          <p:cNvPicPr preferRelativeResize="0"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0928" y="3357780"/>
            <a:ext cx="1296144" cy="1420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그림 74" descr="관련투표화면.jpg"/>
          <p:cNvPicPr preferRelativeResize="0"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8816" y="3357780"/>
            <a:ext cx="1296000" cy="1420649"/>
          </a:xfrm>
          <a:prstGeom prst="rect">
            <a:avLst/>
          </a:prstGeom>
        </p:spPr>
      </p:pic>
      <p:grpSp>
        <p:nvGrpSpPr>
          <p:cNvPr id="16" name="그룹 86"/>
          <p:cNvGrpSpPr/>
          <p:nvPr/>
        </p:nvGrpSpPr>
        <p:grpSpPr>
          <a:xfrm>
            <a:off x="3645024" y="5492968"/>
            <a:ext cx="2460618" cy="2088232"/>
            <a:chOff x="4064726" y="3236531"/>
            <a:chExt cx="2460618" cy="2088232"/>
          </a:xfrm>
        </p:grpSpPr>
        <p:sp>
          <p:nvSpPr>
            <p:cNvPr id="103" name="AutoShape 38"/>
            <p:cNvSpPr>
              <a:spLocks noChangeArrowheads="1"/>
            </p:cNvSpPr>
            <p:nvPr/>
          </p:nvSpPr>
          <p:spPr bwMode="auto">
            <a:xfrm>
              <a:off x="4064726" y="3236531"/>
              <a:ext cx="2460618" cy="2088232"/>
            </a:xfrm>
            <a:prstGeom prst="roundRect">
              <a:avLst>
                <a:gd name="adj" fmla="val 2305"/>
              </a:avLst>
            </a:prstGeom>
            <a:gradFill flip="none" rotWithShape="1">
              <a:gsLst>
                <a:gs pos="8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 w="12700" algn="ctr">
              <a:gradFill>
                <a:gsLst>
                  <a:gs pos="50000">
                    <a:srgbClr val="83B4C3"/>
                  </a:gs>
                  <a:gs pos="100000">
                    <a:schemeClr val="accent1">
                      <a:shade val="100000"/>
                      <a:satMod val="115000"/>
                      <a:alpha val="0"/>
                    </a:scheme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88900" dir="12600000" algn="ctr" rotWithShape="0">
                <a:schemeClr val="bg1">
                  <a:lumMod val="65000"/>
                  <a:alpha val="75000"/>
                </a:schemeClr>
              </a:outerShdw>
            </a:effectLst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marL="0" lvl="1" indent="-142875" defTabSz="1330325" eaLnBrk="0" hangingPunct="0">
                <a:lnSpc>
                  <a:spcPct val="90000"/>
                </a:lnSpc>
                <a:buClr>
                  <a:prstClr val="black"/>
                </a:buClr>
                <a:buSzPct val="100000"/>
                <a:buFont typeface="Arial" pitchFamily="34" charset="0"/>
                <a:buChar char="•"/>
                <a:tabLst>
                  <a:tab pos="5648325" algn="l"/>
                </a:tabLst>
                <a:defRPr/>
              </a:pPr>
              <a:endParaRPr lang="ko-KR" altLang="en-US" sz="10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sym typeface="Wingdings" pitchFamily="2" charset="2"/>
              </a:endParaRPr>
            </a:p>
          </p:txBody>
        </p:sp>
        <p:sp>
          <p:nvSpPr>
            <p:cNvPr id="104" name="AutoShape 26" descr="사각유형3-2"/>
            <p:cNvSpPr>
              <a:spLocks noChangeArrowheads="1"/>
            </p:cNvSpPr>
            <p:nvPr/>
          </p:nvSpPr>
          <p:spPr bwMode="auto">
            <a:xfrm flipH="1">
              <a:off x="4113154" y="3281128"/>
              <a:ext cx="2376000" cy="282447"/>
            </a:xfrm>
            <a:prstGeom prst="roundRect">
              <a:avLst>
                <a:gd name="adj" fmla="val 5028"/>
              </a:avLst>
            </a:prstGeom>
            <a:blipFill dpi="0" rotWithShape="1">
              <a:blip r:embed="rId11" cstate="print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FFFFFF"/>
                  </a:solidFill>
                  <a:latin typeface="Rix모던고딕 L" pitchFamily="18" charset="-127"/>
                  <a:ea typeface="Rix모던고딕 L" pitchFamily="18" charset="-127"/>
                </a:rPr>
                <a:t>푸시메시지</a:t>
              </a:r>
              <a:r>
                <a:rPr lang="ko-KR" altLang="en-US" sz="1000" b="1" dirty="0" smtClean="0">
                  <a:solidFill>
                    <a:srgbClr val="FFFFFF"/>
                  </a:solidFill>
                  <a:latin typeface="Rix모던고딕 L" pitchFamily="18" charset="-127"/>
                  <a:ea typeface="Rix모던고딕 L" pitchFamily="18" charset="-127"/>
                </a:rPr>
                <a:t> 알림 특징</a:t>
              </a:r>
              <a:endParaRPr lang="ko-KR" altLang="en-US" sz="1000" b="1" dirty="0">
                <a:solidFill>
                  <a:srgbClr val="FFFFFF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105" name="Rectangle 231"/>
            <p:cNvSpPr>
              <a:spLocks noChangeArrowheads="1"/>
            </p:cNvSpPr>
            <p:nvPr/>
          </p:nvSpPr>
          <p:spPr bwMode="auto">
            <a:xfrm>
              <a:off x="4232516" y="3642858"/>
              <a:ext cx="2232000" cy="152349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미수신 메시지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재발송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기능 추가</a:t>
              </a:r>
              <a:endParaRPr lang="en-US" altLang="ko-KR" sz="9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자신이 작성한 글로 이동할 수 있는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네비게이션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기능 지원</a:t>
              </a:r>
              <a:endParaRPr lang="en-US" altLang="ko-KR" sz="9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en-US" altLang="ko-KR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SKPlanet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의 </a:t>
              </a:r>
              <a:r>
                <a:rPr lang="en-US" altLang="ko-KR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OpenPlatform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인 댓글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플러그인을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적용하여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페이스북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트위터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구글플러스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싸이월드와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같은 상용 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SNS 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로그인 지원</a:t>
              </a:r>
            </a:p>
          </p:txBody>
        </p:sp>
      </p:grpSp>
      <p:pic>
        <p:nvPicPr>
          <p:cNvPr id="62" name="Picture 2" descr="C:\Users\Administrator\Desktop\공모전\리뷰부분.jpg"/>
          <p:cNvPicPr preferRelativeResize="0"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8816" y="3356429"/>
            <a:ext cx="1296000" cy="142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3" descr="C:\Users\이수홍\Desktop\007.png"/>
          <p:cNvPicPr preferRelativeResize="0"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89844" y="3358052"/>
            <a:ext cx="1296000" cy="142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66" descr="바닦"/>
          <p:cNvPicPr>
            <a:picLocks noChangeAspect="1" noChangeArrowheads="1"/>
          </p:cNvPicPr>
          <p:nvPr/>
        </p:nvPicPr>
        <p:blipFill>
          <a:blip r:embed="rId2" cstate="print">
            <a:lum bright="6000"/>
          </a:blip>
          <a:srcRect/>
          <a:stretch>
            <a:fillRect/>
          </a:stretch>
        </p:blipFill>
        <p:spPr bwMode="auto">
          <a:xfrm>
            <a:off x="260350" y="2076439"/>
            <a:ext cx="6337300" cy="149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1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650" y="3342679"/>
            <a:ext cx="6375400" cy="1903018"/>
          </a:xfrm>
          <a:prstGeom prst="rect">
            <a:avLst/>
          </a:prstGeom>
          <a:noFill/>
        </p:spPr>
      </p:pic>
      <p:pic>
        <p:nvPicPr>
          <p:cNvPr id="755975" name="Picture 263" descr="바닥"/>
          <p:cNvPicPr>
            <a:picLocks noChangeAspect="1" noChangeArrowheads="1"/>
          </p:cNvPicPr>
          <p:nvPr/>
        </p:nvPicPr>
        <p:blipFill>
          <a:blip r:embed="rId4" cstate="print"/>
          <a:srcRect l="13142" t="29468" r="13142"/>
          <a:stretch>
            <a:fillRect/>
          </a:stretch>
        </p:blipFill>
        <p:spPr bwMode="auto">
          <a:xfrm>
            <a:off x="274638" y="5505450"/>
            <a:ext cx="6335712" cy="1290638"/>
          </a:xfrm>
          <a:prstGeom prst="rect">
            <a:avLst/>
          </a:prstGeom>
          <a:noFill/>
        </p:spPr>
      </p:pic>
      <p:grpSp>
        <p:nvGrpSpPr>
          <p:cNvPr id="2" name="Group 259"/>
          <p:cNvGrpSpPr>
            <a:grpSpLocks/>
          </p:cNvGrpSpPr>
          <p:nvPr/>
        </p:nvGrpSpPr>
        <p:grpSpPr bwMode="auto">
          <a:xfrm>
            <a:off x="1116013" y="4943475"/>
            <a:ext cx="4492625" cy="812800"/>
            <a:chOff x="1055" y="4204"/>
            <a:chExt cx="2514" cy="348"/>
          </a:xfrm>
        </p:grpSpPr>
        <p:sp>
          <p:nvSpPr>
            <p:cNvPr id="755972" name="Freeform 260"/>
            <p:cNvSpPr>
              <a:spLocks/>
            </p:cNvSpPr>
            <p:nvPr/>
          </p:nvSpPr>
          <p:spPr bwMode="auto">
            <a:xfrm>
              <a:off x="2664" y="4371"/>
              <a:ext cx="905" cy="181"/>
            </a:xfrm>
            <a:custGeom>
              <a:avLst/>
              <a:gdLst/>
              <a:ahLst/>
              <a:cxnLst>
                <a:cxn ang="0">
                  <a:pos x="180" y="212"/>
                </a:cxn>
                <a:cxn ang="0">
                  <a:pos x="0" y="0"/>
                </a:cxn>
                <a:cxn ang="0">
                  <a:pos x="932" y="212"/>
                </a:cxn>
                <a:cxn ang="0">
                  <a:pos x="180" y="212"/>
                </a:cxn>
              </a:cxnLst>
              <a:rect l="0" t="0" r="r" b="b"/>
              <a:pathLst>
                <a:path w="932" h="212">
                  <a:moveTo>
                    <a:pt x="180" y="212"/>
                  </a:moveTo>
                  <a:lnTo>
                    <a:pt x="0" y="0"/>
                  </a:lnTo>
                  <a:lnTo>
                    <a:pt x="932" y="212"/>
                  </a:lnTo>
                  <a:lnTo>
                    <a:pt x="180" y="212"/>
                  </a:lnTo>
                  <a:close/>
                </a:path>
              </a:pathLst>
            </a:custGeom>
            <a:gradFill rotWithShape="0">
              <a:gsLst>
                <a:gs pos="0">
                  <a:srgbClr val="BEBEBE"/>
                </a:gs>
                <a:gs pos="100000">
                  <a:srgbClr val="BEBEBE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5973" name="Freeform 261"/>
            <p:cNvSpPr>
              <a:spLocks/>
            </p:cNvSpPr>
            <p:nvPr/>
          </p:nvSpPr>
          <p:spPr bwMode="auto">
            <a:xfrm>
              <a:off x="1608" y="4204"/>
              <a:ext cx="1403" cy="348"/>
            </a:xfrm>
            <a:custGeom>
              <a:avLst/>
              <a:gdLst/>
              <a:ahLst/>
              <a:cxnLst>
                <a:cxn ang="0">
                  <a:pos x="211" y="408"/>
                </a:cxn>
                <a:cxn ang="0">
                  <a:pos x="388" y="184"/>
                </a:cxn>
                <a:cxn ang="0">
                  <a:pos x="0" y="264"/>
                </a:cxn>
                <a:cxn ang="0">
                  <a:pos x="725" y="0"/>
                </a:cxn>
                <a:cxn ang="0">
                  <a:pos x="1445" y="264"/>
                </a:cxn>
                <a:cxn ang="0">
                  <a:pos x="1061" y="182"/>
                </a:cxn>
                <a:cxn ang="0">
                  <a:pos x="1245" y="408"/>
                </a:cxn>
                <a:cxn ang="0">
                  <a:pos x="211" y="408"/>
                </a:cxn>
              </a:cxnLst>
              <a:rect l="0" t="0" r="r" b="b"/>
              <a:pathLst>
                <a:path w="1445" h="408">
                  <a:moveTo>
                    <a:pt x="211" y="408"/>
                  </a:moveTo>
                  <a:lnTo>
                    <a:pt x="388" y="184"/>
                  </a:lnTo>
                  <a:lnTo>
                    <a:pt x="0" y="264"/>
                  </a:lnTo>
                  <a:lnTo>
                    <a:pt x="725" y="0"/>
                  </a:lnTo>
                  <a:lnTo>
                    <a:pt x="1445" y="264"/>
                  </a:lnTo>
                  <a:lnTo>
                    <a:pt x="1061" y="182"/>
                  </a:lnTo>
                  <a:lnTo>
                    <a:pt x="1245" y="408"/>
                  </a:lnTo>
                  <a:lnTo>
                    <a:pt x="211" y="408"/>
                  </a:lnTo>
                  <a:close/>
                </a:path>
              </a:pathLst>
            </a:custGeom>
            <a:gradFill rotWithShape="0">
              <a:gsLst>
                <a:gs pos="0">
                  <a:srgbClr val="C4C4C4"/>
                </a:gs>
                <a:gs pos="100000">
                  <a:srgbClr val="C4C4C4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25400" dir="16200000" algn="ctr" rotWithShape="0">
                <a:schemeClr val="bg1"/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5974" name="Freeform 262"/>
            <p:cNvSpPr>
              <a:spLocks/>
            </p:cNvSpPr>
            <p:nvPr/>
          </p:nvSpPr>
          <p:spPr bwMode="auto">
            <a:xfrm flipH="1">
              <a:off x="1055" y="4371"/>
              <a:ext cx="905" cy="181"/>
            </a:xfrm>
            <a:custGeom>
              <a:avLst/>
              <a:gdLst/>
              <a:ahLst/>
              <a:cxnLst>
                <a:cxn ang="0">
                  <a:pos x="180" y="212"/>
                </a:cxn>
                <a:cxn ang="0">
                  <a:pos x="0" y="0"/>
                </a:cxn>
                <a:cxn ang="0">
                  <a:pos x="932" y="212"/>
                </a:cxn>
                <a:cxn ang="0">
                  <a:pos x="180" y="212"/>
                </a:cxn>
              </a:cxnLst>
              <a:rect l="0" t="0" r="r" b="b"/>
              <a:pathLst>
                <a:path w="932" h="212">
                  <a:moveTo>
                    <a:pt x="180" y="212"/>
                  </a:moveTo>
                  <a:lnTo>
                    <a:pt x="0" y="0"/>
                  </a:lnTo>
                  <a:lnTo>
                    <a:pt x="932" y="212"/>
                  </a:lnTo>
                  <a:lnTo>
                    <a:pt x="180" y="212"/>
                  </a:lnTo>
                  <a:close/>
                </a:path>
              </a:pathLst>
            </a:custGeom>
            <a:gradFill rotWithShape="0">
              <a:gsLst>
                <a:gs pos="0">
                  <a:srgbClr val="BEBEBE"/>
                </a:gs>
                <a:gs pos="100000">
                  <a:srgbClr val="BEBEBE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Group 147"/>
          <p:cNvGrpSpPr>
            <a:grpSpLocks/>
          </p:cNvGrpSpPr>
          <p:nvPr/>
        </p:nvGrpSpPr>
        <p:grpSpPr bwMode="auto">
          <a:xfrm>
            <a:off x="254000" y="8489950"/>
            <a:ext cx="6346825" cy="901700"/>
            <a:chOff x="160" y="5258"/>
            <a:chExt cx="3998" cy="568"/>
          </a:xfrm>
        </p:grpSpPr>
        <p:sp>
          <p:nvSpPr>
            <p:cNvPr id="755860" name="AutoShape 148"/>
            <p:cNvSpPr>
              <a:spLocks noChangeArrowheads="1"/>
            </p:cNvSpPr>
            <p:nvPr/>
          </p:nvSpPr>
          <p:spPr bwMode="gray">
            <a:xfrm>
              <a:off x="160" y="5297"/>
              <a:ext cx="3998" cy="478"/>
            </a:xfrm>
            <a:prstGeom prst="roundRect">
              <a:avLst>
                <a:gd name="adj" fmla="val 5051"/>
              </a:avLst>
            </a:prstGeom>
            <a:solidFill>
              <a:srgbClr val="EAEAEA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1" name="AutoShape 149"/>
            <p:cNvSpPr>
              <a:spLocks noChangeArrowheads="1"/>
            </p:cNvSpPr>
            <p:nvPr/>
          </p:nvSpPr>
          <p:spPr bwMode="gray">
            <a:xfrm>
              <a:off x="279" y="5318"/>
              <a:ext cx="3832" cy="436"/>
            </a:xfrm>
            <a:prstGeom prst="roundRect">
              <a:avLst>
                <a:gd name="adj" fmla="val 4579"/>
              </a:avLst>
            </a:prstGeom>
            <a:solidFill>
              <a:schemeClr val="bg1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2" name="Rectangle 562"/>
            <p:cNvSpPr>
              <a:spLocks noChangeArrowheads="1"/>
            </p:cNvSpPr>
            <p:nvPr/>
          </p:nvSpPr>
          <p:spPr bwMode="gray">
            <a:xfrm flipH="1">
              <a:off x="828" y="5384"/>
              <a:ext cx="3146" cy="327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이동수단에 대한 정보와 도보에 관한 정보 제공</a:t>
              </a:r>
              <a:endParaRPr lang="ko-KR" altLang="ko-KR" sz="1000" dirty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</p:txBody>
        </p:sp>
        <p:pic>
          <p:nvPicPr>
            <p:cNvPr id="755863" name="Picture 15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gray">
            <a:xfrm>
              <a:off x="274" y="5258"/>
              <a:ext cx="518" cy="56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</p:pic>
        <p:sp>
          <p:nvSpPr>
            <p:cNvPr id="755864" name="AutoShape 152"/>
            <p:cNvSpPr>
              <a:spLocks noChangeArrowheads="1"/>
            </p:cNvSpPr>
            <p:nvPr/>
          </p:nvSpPr>
          <p:spPr bwMode="gray">
            <a:xfrm>
              <a:off x="241" y="5264"/>
              <a:ext cx="562" cy="34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D5E3EF"/>
                </a:gs>
                <a:gs pos="50000">
                  <a:srgbClr val="D5E3EF">
                    <a:gamma/>
                    <a:tint val="52941"/>
                    <a:invGamma/>
                  </a:srgbClr>
                </a:gs>
                <a:gs pos="100000">
                  <a:srgbClr val="D5E3EF"/>
                </a:gs>
              </a:gsLst>
              <a:lin ang="5400000" scaled="1"/>
            </a:gra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5" name="Arc 153"/>
            <p:cNvSpPr>
              <a:spLocks/>
            </p:cNvSpPr>
            <p:nvPr/>
          </p:nvSpPr>
          <p:spPr bwMode="gray">
            <a:xfrm>
              <a:off x="214" y="5264"/>
              <a:ext cx="60" cy="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61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8FB5D5"/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6" name="Arc 154"/>
            <p:cNvSpPr>
              <a:spLocks/>
            </p:cNvSpPr>
            <p:nvPr/>
          </p:nvSpPr>
          <p:spPr bwMode="gray">
            <a:xfrm>
              <a:off x="774" y="5264"/>
              <a:ext cx="60" cy="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61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8FB5D5"/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7" name="Oval 155"/>
            <p:cNvSpPr>
              <a:spLocks noChangeArrowheads="1"/>
            </p:cNvSpPr>
            <p:nvPr/>
          </p:nvSpPr>
          <p:spPr bwMode="auto">
            <a:xfrm flipV="1">
              <a:off x="379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8" name="Oval 156"/>
            <p:cNvSpPr>
              <a:spLocks noChangeArrowheads="1"/>
            </p:cNvSpPr>
            <p:nvPr/>
          </p:nvSpPr>
          <p:spPr bwMode="auto">
            <a:xfrm flipV="1">
              <a:off x="480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9" name="Oval 157"/>
            <p:cNvSpPr>
              <a:spLocks noChangeArrowheads="1"/>
            </p:cNvSpPr>
            <p:nvPr/>
          </p:nvSpPr>
          <p:spPr bwMode="auto">
            <a:xfrm flipV="1">
              <a:off x="581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70" name="Oval 158"/>
            <p:cNvSpPr>
              <a:spLocks noChangeArrowheads="1"/>
            </p:cNvSpPr>
            <p:nvPr/>
          </p:nvSpPr>
          <p:spPr bwMode="auto">
            <a:xfrm flipV="1">
              <a:off x="683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71" name="Text Box 159"/>
            <p:cNvSpPr txBox="1">
              <a:spLocks noChangeArrowheads="1"/>
            </p:cNvSpPr>
            <p:nvPr/>
          </p:nvSpPr>
          <p:spPr bwMode="auto">
            <a:xfrm flipH="1">
              <a:off x="326" y="5380"/>
              <a:ext cx="420" cy="1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033463" latinLnBrk="0">
                <a:spcBef>
                  <a:spcPct val="50000"/>
                </a:spcBef>
              </a:pPr>
              <a:r>
                <a:rPr lang="ko-KR" altLang="en-US" sz="1100" i="1" dirty="0"/>
                <a:t>제 약  조 건</a:t>
              </a:r>
            </a:p>
          </p:txBody>
        </p:sp>
      </p:grpSp>
      <p:pic>
        <p:nvPicPr>
          <p:cNvPr id="755858" name="Picture 146"/>
          <p:cNvPicPr>
            <a:picLocks noChangeAspect="1" noChangeArrowheads="1"/>
          </p:cNvPicPr>
          <p:nvPr/>
        </p:nvPicPr>
        <p:blipFill>
          <a:blip r:embed="rId6" cstate="print">
            <a:lum bright="18000"/>
            <a:grayscl/>
          </a:blip>
          <a:srcRect/>
          <a:stretch>
            <a:fillRect/>
          </a:stretch>
        </p:blipFill>
        <p:spPr bwMode="gray">
          <a:xfrm>
            <a:off x="123825" y="6838950"/>
            <a:ext cx="6616700" cy="1011238"/>
          </a:xfrm>
          <a:prstGeom prst="rect">
            <a:avLst/>
          </a:prstGeom>
          <a:noFill/>
          <a:ln w="3175" algn="ctr">
            <a:noFill/>
            <a:prstDash val="sysDot"/>
            <a:miter lim="800000"/>
            <a:headEnd/>
            <a:tailEnd/>
          </a:ln>
          <a:effectLst/>
        </p:spPr>
      </p:pic>
      <p:grpSp>
        <p:nvGrpSpPr>
          <p:cNvPr id="4" name="Group 184"/>
          <p:cNvGrpSpPr>
            <a:grpSpLocks/>
          </p:cNvGrpSpPr>
          <p:nvPr/>
        </p:nvGrpSpPr>
        <p:grpSpPr bwMode="auto">
          <a:xfrm>
            <a:off x="1751013" y="6862764"/>
            <a:ext cx="3362325" cy="315912"/>
            <a:chOff x="408" y="3409"/>
            <a:chExt cx="1413" cy="175"/>
          </a:xfrm>
        </p:grpSpPr>
        <p:pic>
          <p:nvPicPr>
            <p:cNvPr id="755897" name="Picture 185"/>
            <p:cNvPicPr>
              <a:picLocks noChangeAspect="1" noChangeArrowheads="1"/>
            </p:cNvPicPr>
            <p:nvPr/>
          </p:nvPicPr>
          <p:blipFill>
            <a:blip r:embed="rId7" cstate="print">
              <a:lum bright="-18000" contrast="36000"/>
            </a:blip>
            <a:srcRect/>
            <a:stretch>
              <a:fillRect/>
            </a:stretch>
          </p:blipFill>
          <p:spPr bwMode="gray">
            <a:xfrm flipV="1">
              <a:off x="408" y="3409"/>
              <a:ext cx="1413" cy="175"/>
            </a:xfrm>
            <a:prstGeom prst="rect">
              <a:avLst/>
            </a:prstGeom>
            <a:noFill/>
            <a:ln w="3175" algn="ctr">
              <a:noFill/>
              <a:prstDash val="sysDot"/>
              <a:miter lim="800000"/>
              <a:headEnd/>
              <a:tailEnd/>
            </a:ln>
            <a:effectLst/>
          </p:spPr>
        </p:pic>
        <p:sp>
          <p:nvSpPr>
            <p:cNvPr id="755898" name="Text Box 24"/>
            <p:cNvSpPr txBox="1">
              <a:spLocks noChangeArrowheads="1"/>
            </p:cNvSpPr>
            <p:nvPr/>
          </p:nvSpPr>
          <p:spPr bwMode="auto">
            <a:xfrm>
              <a:off x="557" y="3418"/>
              <a:ext cx="1115" cy="1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39200" tIns="39200" rIns="39200" bIns="39200" anchor="ctr">
              <a:spAutoFit/>
            </a:bodyPr>
            <a:lstStyle/>
            <a:p>
              <a:pPr algn="ctr" defTabSz="995363"/>
              <a:r>
                <a:rPr lang="ko-KR" altLang="en-US" sz="1200" dirty="0" smtClean="0">
                  <a:solidFill>
                    <a:schemeClr val="bg1"/>
                  </a:solidFill>
                  <a:latin typeface="Rix모던고딕 EB" pitchFamily="18" charset="-127"/>
                  <a:ea typeface="Rix모던고딕 EB" pitchFamily="18" charset="-127"/>
                </a:rPr>
                <a:t>서비스에 대한 내용</a:t>
              </a:r>
              <a:endParaRPr lang="ko-KR" altLang="en-US" sz="1200" dirty="0">
                <a:solidFill>
                  <a:schemeClr val="bg1"/>
                </a:solidFill>
                <a:latin typeface="Rix모던고딕 EB" pitchFamily="18" charset="-127"/>
                <a:ea typeface="Rix모던고딕 EB" pitchFamily="18" charset="-127"/>
              </a:endParaRPr>
            </a:p>
          </p:txBody>
        </p:sp>
      </p:grpSp>
      <p:grpSp>
        <p:nvGrpSpPr>
          <p:cNvPr id="5" name="Group 248"/>
          <p:cNvGrpSpPr>
            <a:grpSpLocks/>
          </p:cNvGrpSpPr>
          <p:nvPr/>
        </p:nvGrpSpPr>
        <p:grpSpPr bwMode="auto">
          <a:xfrm>
            <a:off x="338138" y="7265988"/>
            <a:ext cx="6186487" cy="1116012"/>
            <a:chOff x="213" y="4550"/>
            <a:chExt cx="3897" cy="703"/>
          </a:xfrm>
        </p:grpSpPr>
        <p:sp>
          <p:nvSpPr>
            <p:cNvPr id="755903" name="AutoShape 191"/>
            <p:cNvSpPr>
              <a:spLocks noChangeArrowheads="1"/>
            </p:cNvSpPr>
            <p:nvPr/>
          </p:nvSpPr>
          <p:spPr bwMode="auto">
            <a:xfrm flipH="1">
              <a:off x="213" y="4787"/>
              <a:ext cx="1264" cy="458"/>
            </a:xfrm>
            <a:prstGeom prst="roundRect">
              <a:avLst>
                <a:gd name="adj" fmla="val 5852"/>
              </a:avLst>
            </a:pr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932" name="AutoShape 220"/>
            <p:cNvSpPr>
              <a:spLocks noChangeArrowheads="1"/>
            </p:cNvSpPr>
            <p:nvPr/>
          </p:nvSpPr>
          <p:spPr bwMode="auto">
            <a:xfrm>
              <a:off x="2846" y="4787"/>
              <a:ext cx="1264" cy="458"/>
            </a:xfrm>
            <a:prstGeom prst="roundRect">
              <a:avLst>
                <a:gd name="adj" fmla="val 5852"/>
              </a:avLst>
            </a:pr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" name="Group 242"/>
            <p:cNvGrpSpPr>
              <a:grpSpLocks/>
            </p:cNvGrpSpPr>
            <p:nvPr/>
          </p:nvGrpSpPr>
          <p:grpSpPr bwMode="auto">
            <a:xfrm>
              <a:off x="3571" y="4550"/>
              <a:ext cx="476" cy="650"/>
              <a:chOff x="3580" y="4562"/>
              <a:chExt cx="458" cy="626"/>
            </a:xfrm>
          </p:grpSpPr>
          <p:sp>
            <p:nvSpPr>
              <p:cNvPr id="755933" name="Arc 221"/>
              <p:cNvSpPr>
                <a:spLocks/>
              </p:cNvSpPr>
              <p:nvPr/>
            </p:nvSpPr>
            <p:spPr bwMode="auto">
              <a:xfrm rot="10800000" flipV="1">
                <a:off x="3580" y="4562"/>
                <a:ext cx="458" cy="229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CADAE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34" name="Rectangle 222"/>
              <p:cNvSpPr>
                <a:spLocks noChangeArrowheads="1"/>
              </p:cNvSpPr>
              <p:nvPr/>
            </p:nvSpPr>
            <p:spPr bwMode="auto">
              <a:xfrm>
                <a:off x="3586" y="4781"/>
                <a:ext cx="446" cy="2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7" name="Group 223"/>
              <p:cNvGrpSpPr>
                <a:grpSpLocks/>
              </p:cNvGrpSpPr>
              <p:nvPr/>
            </p:nvGrpSpPr>
            <p:grpSpPr bwMode="auto">
              <a:xfrm>
                <a:off x="3605" y="4588"/>
                <a:ext cx="406" cy="438"/>
                <a:chOff x="1484" y="1960"/>
                <a:chExt cx="433" cy="467"/>
              </a:xfrm>
            </p:grpSpPr>
            <p:sp>
              <p:nvSpPr>
                <p:cNvPr id="755936" name="Arc 224"/>
                <p:cNvSpPr>
                  <a:spLocks/>
                </p:cNvSpPr>
                <p:nvPr/>
              </p:nvSpPr>
              <p:spPr bwMode="auto">
                <a:xfrm flipV="1">
                  <a:off x="1484" y="2174"/>
                  <a:ext cx="4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2EAF2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37" name="AutoShape 225"/>
                <p:cNvSpPr>
                  <a:spLocks noChangeArrowheads="1"/>
                </p:cNvSpPr>
                <p:nvPr/>
              </p:nvSpPr>
              <p:spPr bwMode="auto">
                <a:xfrm rot="2700000">
                  <a:off x="1575" y="2176"/>
                  <a:ext cx="251" cy="251"/>
                </a:xfrm>
                <a:prstGeom prst="roundRect">
                  <a:avLst>
                    <a:gd name="adj" fmla="val 13356"/>
                  </a:avLst>
                </a:prstGeom>
                <a:solidFill>
                  <a:srgbClr val="E2EAF2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38" name="Arc 226"/>
                <p:cNvSpPr>
                  <a:spLocks/>
                </p:cNvSpPr>
                <p:nvPr/>
              </p:nvSpPr>
              <p:spPr bwMode="auto">
                <a:xfrm rot="10800000" flipV="1">
                  <a:off x="1484" y="1960"/>
                  <a:ext cx="4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779FC3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55939" name="Oval 227"/>
              <p:cNvSpPr>
                <a:spLocks noChangeArrowheads="1"/>
              </p:cNvSpPr>
              <p:nvPr/>
            </p:nvSpPr>
            <p:spPr bwMode="auto">
              <a:xfrm>
                <a:off x="3688" y="5120"/>
                <a:ext cx="241" cy="68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55941" name="AutoShape 229"/>
            <p:cNvSpPr>
              <a:spLocks noChangeArrowheads="1"/>
            </p:cNvSpPr>
            <p:nvPr/>
          </p:nvSpPr>
          <p:spPr bwMode="auto">
            <a:xfrm>
              <a:off x="1529" y="4787"/>
              <a:ext cx="1264" cy="458"/>
            </a:xfrm>
            <a:prstGeom prst="roundRect">
              <a:avLst>
                <a:gd name="adj" fmla="val 5852"/>
              </a:avLst>
            </a:pr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8" name="Group 237"/>
            <p:cNvGrpSpPr>
              <a:grpSpLocks/>
            </p:cNvGrpSpPr>
            <p:nvPr/>
          </p:nvGrpSpPr>
          <p:grpSpPr bwMode="auto">
            <a:xfrm>
              <a:off x="1924" y="4550"/>
              <a:ext cx="547" cy="650"/>
              <a:chOff x="2263" y="4562"/>
              <a:chExt cx="526" cy="626"/>
            </a:xfrm>
          </p:grpSpPr>
          <p:sp>
            <p:nvSpPr>
              <p:cNvPr id="755942" name="Arc 230"/>
              <p:cNvSpPr>
                <a:spLocks/>
              </p:cNvSpPr>
              <p:nvPr/>
            </p:nvSpPr>
            <p:spPr bwMode="auto">
              <a:xfrm rot="10800000" flipV="1">
                <a:off x="2263" y="4562"/>
                <a:ext cx="526" cy="229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CADAE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43" name="Rectangle 231"/>
              <p:cNvSpPr>
                <a:spLocks noChangeArrowheads="1"/>
              </p:cNvSpPr>
              <p:nvPr/>
            </p:nvSpPr>
            <p:spPr bwMode="auto">
              <a:xfrm>
                <a:off x="2269" y="4781"/>
                <a:ext cx="446" cy="2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" name="Group 232"/>
              <p:cNvGrpSpPr>
                <a:grpSpLocks/>
              </p:cNvGrpSpPr>
              <p:nvPr/>
            </p:nvGrpSpPr>
            <p:grpSpPr bwMode="auto">
              <a:xfrm>
                <a:off x="2289" y="4588"/>
                <a:ext cx="500" cy="438"/>
                <a:chOff x="1484" y="1960"/>
                <a:chExt cx="533" cy="467"/>
              </a:xfrm>
            </p:grpSpPr>
            <p:sp>
              <p:nvSpPr>
                <p:cNvPr id="755945" name="Arc 233"/>
                <p:cNvSpPr>
                  <a:spLocks/>
                </p:cNvSpPr>
                <p:nvPr/>
              </p:nvSpPr>
              <p:spPr bwMode="auto">
                <a:xfrm flipV="1">
                  <a:off x="1484" y="2174"/>
                  <a:ext cx="4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2EAF2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46" name="AutoShape 234"/>
                <p:cNvSpPr>
                  <a:spLocks noChangeArrowheads="1"/>
                </p:cNvSpPr>
                <p:nvPr/>
              </p:nvSpPr>
              <p:spPr bwMode="auto">
                <a:xfrm rot="2700000">
                  <a:off x="1575" y="2176"/>
                  <a:ext cx="251" cy="251"/>
                </a:xfrm>
                <a:prstGeom prst="roundRect">
                  <a:avLst>
                    <a:gd name="adj" fmla="val 13356"/>
                  </a:avLst>
                </a:prstGeom>
                <a:solidFill>
                  <a:srgbClr val="E2EAF2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47" name="Arc 235"/>
                <p:cNvSpPr>
                  <a:spLocks/>
                </p:cNvSpPr>
                <p:nvPr/>
              </p:nvSpPr>
              <p:spPr bwMode="auto">
                <a:xfrm rot="10800000" flipV="1">
                  <a:off x="1484" y="1960"/>
                  <a:ext cx="5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779FC3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55948" name="Oval 236"/>
              <p:cNvSpPr>
                <a:spLocks noChangeArrowheads="1"/>
              </p:cNvSpPr>
              <p:nvPr/>
            </p:nvSpPr>
            <p:spPr bwMode="auto">
              <a:xfrm>
                <a:off x="2371" y="5120"/>
                <a:ext cx="241" cy="68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55904" name="Arc 192"/>
            <p:cNvSpPr>
              <a:spLocks/>
            </p:cNvSpPr>
            <p:nvPr/>
          </p:nvSpPr>
          <p:spPr bwMode="auto">
            <a:xfrm rot="10800000" flipH="1" flipV="1">
              <a:off x="276" y="4550"/>
              <a:ext cx="476" cy="23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905" name="Rectangle 193"/>
            <p:cNvSpPr>
              <a:spLocks noChangeArrowheads="1"/>
            </p:cNvSpPr>
            <p:nvPr/>
          </p:nvSpPr>
          <p:spPr bwMode="auto">
            <a:xfrm flipH="1">
              <a:off x="282" y="4777"/>
              <a:ext cx="464" cy="2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0" name="Group 194"/>
            <p:cNvGrpSpPr>
              <a:grpSpLocks/>
            </p:cNvGrpSpPr>
            <p:nvPr/>
          </p:nvGrpSpPr>
          <p:grpSpPr bwMode="auto">
            <a:xfrm flipH="1">
              <a:off x="304" y="4577"/>
              <a:ext cx="422" cy="455"/>
              <a:chOff x="1484" y="1960"/>
              <a:chExt cx="433" cy="467"/>
            </a:xfrm>
          </p:grpSpPr>
          <p:sp>
            <p:nvSpPr>
              <p:cNvPr id="755907" name="Arc 195"/>
              <p:cNvSpPr>
                <a:spLocks/>
              </p:cNvSpPr>
              <p:nvPr/>
            </p:nvSpPr>
            <p:spPr bwMode="auto">
              <a:xfrm flipV="1">
                <a:off x="1484" y="2174"/>
                <a:ext cx="433" cy="216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2EAF2"/>
              </a:solidFill>
              <a:ln w="158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08" name="AutoShape 196"/>
              <p:cNvSpPr>
                <a:spLocks noChangeArrowheads="1"/>
              </p:cNvSpPr>
              <p:nvPr/>
            </p:nvSpPr>
            <p:spPr bwMode="auto">
              <a:xfrm rot="2700000">
                <a:off x="1575" y="2176"/>
                <a:ext cx="251" cy="251"/>
              </a:xfrm>
              <a:prstGeom prst="roundRect">
                <a:avLst>
                  <a:gd name="adj" fmla="val 13356"/>
                </a:avLst>
              </a:prstGeom>
              <a:solidFill>
                <a:srgbClr val="E2EAF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09" name="Arc 197"/>
              <p:cNvSpPr>
                <a:spLocks/>
              </p:cNvSpPr>
              <p:nvPr/>
            </p:nvSpPr>
            <p:spPr bwMode="auto">
              <a:xfrm rot="10800000" flipV="1">
                <a:off x="1484" y="1960"/>
                <a:ext cx="433" cy="216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779FC3"/>
              </a:solidFill>
              <a:ln w="158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55910" name="Oval 198"/>
            <p:cNvSpPr>
              <a:spLocks noChangeArrowheads="1"/>
            </p:cNvSpPr>
            <p:nvPr/>
          </p:nvSpPr>
          <p:spPr bwMode="auto">
            <a:xfrm flipH="1">
              <a:off x="389" y="5129"/>
              <a:ext cx="251" cy="71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951" name="Rectangle 153"/>
            <p:cNvSpPr>
              <a:spLocks noChangeArrowheads="1"/>
            </p:cNvSpPr>
            <p:nvPr/>
          </p:nvSpPr>
          <p:spPr bwMode="gray">
            <a:xfrm>
              <a:off x="334" y="4649"/>
              <a:ext cx="420" cy="1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141413" latinLnBrk="0">
                <a:lnSpc>
                  <a:spcPct val="11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이동 정보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5952" name="Rectangle 153"/>
            <p:cNvSpPr>
              <a:spLocks noChangeArrowheads="1"/>
            </p:cNvSpPr>
            <p:nvPr/>
          </p:nvSpPr>
          <p:spPr bwMode="gray">
            <a:xfrm>
              <a:off x="1983" y="4649"/>
              <a:ext cx="485" cy="1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141413" latinLnBrk="0">
                <a:lnSpc>
                  <a:spcPct val="11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관광지검색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5953" name="Rectangle 153"/>
            <p:cNvSpPr>
              <a:spLocks noChangeArrowheads="1"/>
            </p:cNvSpPr>
            <p:nvPr/>
          </p:nvSpPr>
          <p:spPr bwMode="gray">
            <a:xfrm>
              <a:off x="3697" y="4648"/>
              <a:ext cx="194" cy="1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141413" latinLnBrk="0">
                <a:lnSpc>
                  <a:spcPct val="11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cs typeface="Arial" pitchFamily="34" charset="0"/>
                </a:rPr>
                <a:t>카풀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5956" name="Rectangle 28"/>
            <p:cNvSpPr>
              <a:spLocks noChangeArrowheads="1"/>
            </p:cNvSpPr>
            <p:nvPr/>
          </p:nvSpPr>
          <p:spPr bwMode="gray">
            <a:xfrm>
              <a:off x="303" y="4943"/>
              <a:ext cx="1008" cy="3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90488" indent="-90488" algn="l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대중교통에 대한 정보 제공</a:t>
              </a:r>
              <a:endParaRPr lang="en-US" altLang="ko-KR" sz="10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algn="l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도보에 대한 정보 제공</a:t>
              </a:r>
              <a:endParaRPr lang="ko-KR" altLang="en-US" sz="1000" dirty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</p:txBody>
        </p:sp>
        <p:sp>
          <p:nvSpPr>
            <p:cNvPr id="755957" name="Rectangle 28"/>
            <p:cNvSpPr>
              <a:spLocks noChangeArrowheads="1"/>
            </p:cNvSpPr>
            <p:nvPr/>
          </p:nvSpPr>
          <p:spPr bwMode="gray">
            <a:xfrm>
              <a:off x="1606" y="4896"/>
              <a:ext cx="105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관광지 검색을 통하여 사용자가 원하는 관광지에 대한 정보 안내</a:t>
              </a:r>
              <a:endParaRPr lang="en-US" altLang="ko-KR" sz="10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</p:txBody>
        </p:sp>
        <p:sp>
          <p:nvSpPr>
            <p:cNvPr id="755958" name="Rectangle 28"/>
            <p:cNvSpPr>
              <a:spLocks noChangeArrowheads="1"/>
            </p:cNvSpPr>
            <p:nvPr/>
          </p:nvSpPr>
          <p:spPr bwMode="gray">
            <a:xfrm>
              <a:off x="2927" y="4922"/>
              <a:ext cx="1093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이동수단의 불편함을 감소</a:t>
              </a:r>
              <a:endParaRPr lang="en-US" altLang="ko-KR" sz="10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여행경비 절약</a:t>
              </a:r>
            </a:p>
          </p:txBody>
        </p:sp>
      </p:grpSp>
      <p:grpSp>
        <p:nvGrpSpPr>
          <p:cNvPr id="11" name="Group 255"/>
          <p:cNvGrpSpPr>
            <a:grpSpLocks/>
          </p:cNvGrpSpPr>
          <p:nvPr/>
        </p:nvGrpSpPr>
        <p:grpSpPr bwMode="auto">
          <a:xfrm>
            <a:off x="655638" y="5701885"/>
            <a:ext cx="5521325" cy="907300"/>
            <a:chOff x="391" y="3551"/>
            <a:chExt cx="3478" cy="533"/>
          </a:xfrm>
        </p:grpSpPr>
        <p:pic>
          <p:nvPicPr>
            <p:cNvPr id="755961" name="Picture 249" descr="센터박스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06" y="3652"/>
              <a:ext cx="1048" cy="432"/>
            </a:xfrm>
            <a:prstGeom prst="rect">
              <a:avLst/>
            </a:prstGeom>
            <a:noFill/>
          </p:spPr>
        </p:pic>
        <p:pic>
          <p:nvPicPr>
            <p:cNvPr id="755962" name="Picture 250" descr="사이드 박스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1" y="3551"/>
              <a:ext cx="1100" cy="444"/>
            </a:xfrm>
            <a:prstGeom prst="rect">
              <a:avLst/>
            </a:prstGeom>
            <a:noFill/>
          </p:spPr>
        </p:pic>
        <p:pic>
          <p:nvPicPr>
            <p:cNvPr id="755966" name="Picture 254" descr="사이드 박스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2769" y="3551"/>
              <a:ext cx="1100" cy="444"/>
            </a:xfrm>
            <a:prstGeom prst="rect">
              <a:avLst/>
            </a:prstGeom>
            <a:noFill/>
          </p:spPr>
        </p:pic>
      </p:grpSp>
      <p:sp>
        <p:nvSpPr>
          <p:cNvPr id="755968" name="Rectangle 256"/>
          <p:cNvSpPr>
            <a:spLocks noChangeArrowheads="1"/>
          </p:cNvSpPr>
          <p:nvPr/>
        </p:nvSpPr>
        <p:spPr bwMode="gray">
          <a:xfrm>
            <a:off x="698500" y="5846254"/>
            <a:ext cx="1724025" cy="4062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buClr>
                <a:srgbClr val="808080"/>
              </a:buClr>
              <a:buFont typeface="Wingdings 2" pitchFamily="18" charset="2"/>
              <a:buNone/>
            </a:pPr>
            <a:r>
              <a:rPr lang="ko-KR" altLang="en-US" sz="1200" dirty="0" err="1" smtClean="0">
                <a:latin typeface="Rix모던고딕 B" pitchFamily="18" charset="-127"/>
                <a:ea typeface="Rix모던고딕 B" pitchFamily="18" charset="-127"/>
              </a:rPr>
              <a:t>대중교통와</a:t>
            </a:r>
            <a:r>
              <a:rPr lang="ko-KR" altLang="en-US" sz="1200" dirty="0" smtClean="0">
                <a:latin typeface="Rix모던고딕 B" pitchFamily="18" charset="-127"/>
                <a:ea typeface="Rix모던고딕 B" pitchFamily="18" charset="-127"/>
              </a:rPr>
              <a:t> 도보에 대한 정보 제공</a:t>
            </a:r>
            <a:endParaRPr lang="en-US" altLang="ko-KR" sz="1200" dirty="0" smtClean="0"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755969" name="Rectangle 257"/>
          <p:cNvSpPr>
            <a:spLocks noChangeArrowheads="1"/>
          </p:cNvSpPr>
          <p:nvPr/>
        </p:nvSpPr>
        <p:spPr bwMode="gray">
          <a:xfrm>
            <a:off x="2528888" y="6129495"/>
            <a:ext cx="1808162" cy="2031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buClr>
                <a:srgbClr val="808080"/>
              </a:buClr>
            </a:pPr>
            <a:r>
              <a:rPr lang="ko-KR" altLang="en-US" sz="1200" dirty="0" smtClean="0">
                <a:latin typeface="Rix모던고딕 B" pitchFamily="18" charset="-127"/>
                <a:ea typeface="Rix모던고딕 B" pitchFamily="18" charset="-127"/>
              </a:rPr>
              <a:t>관광지에 대한 정보 제공</a:t>
            </a:r>
            <a:endParaRPr lang="ko-KR" altLang="en-US" sz="1200" dirty="0"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755970" name="Rectangle 258"/>
          <p:cNvSpPr>
            <a:spLocks noChangeArrowheads="1"/>
          </p:cNvSpPr>
          <p:nvPr/>
        </p:nvSpPr>
        <p:spPr bwMode="gray">
          <a:xfrm>
            <a:off x="4346575" y="5925745"/>
            <a:ext cx="1890713" cy="2031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buClr>
                <a:srgbClr val="808080"/>
              </a:buClr>
            </a:pPr>
            <a:r>
              <a:rPr lang="ko-KR" altLang="en-US" sz="1200" dirty="0" err="1" smtClean="0">
                <a:latin typeface="Rix모던고딕 B" pitchFamily="18" charset="-127"/>
                <a:ea typeface="Rix모던고딕 B" pitchFamily="18" charset="-127"/>
              </a:rPr>
              <a:t>카풀</a:t>
            </a:r>
            <a:r>
              <a:rPr lang="ko-KR" altLang="en-US" sz="1200" dirty="0" smtClean="0">
                <a:latin typeface="Rix모던고딕 B" pitchFamily="18" charset="-127"/>
                <a:ea typeface="Rix모던고딕 B" pitchFamily="18" charset="-127"/>
              </a:rPr>
              <a:t> 서비스 제공</a:t>
            </a:r>
            <a:endParaRPr lang="ko-KR" altLang="en-US" sz="1200" dirty="0"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755979" name="AutoShape 267"/>
          <p:cNvSpPr>
            <a:spLocks noChangeArrowheads="1"/>
          </p:cNvSpPr>
          <p:nvPr/>
        </p:nvSpPr>
        <p:spPr bwMode="gray">
          <a:xfrm>
            <a:off x="749300" y="1898650"/>
            <a:ext cx="5848350" cy="307975"/>
          </a:xfrm>
          <a:prstGeom prst="roundRect">
            <a:avLst>
              <a:gd name="adj" fmla="val 50000"/>
            </a:avLst>
          </a:prstGeom>
          <a:solidFill>
            <a:srgbClr val="CADAE8"/>
          </a:solidFill>
          <a:ln w="635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0" name="Arc 268"/>
          <p:cNvSpPr>
            <a:spLocks/>
          </p:cNvSpPr>
          <p:nvPr/>
        </p:nvSpPr>
        <p:spPr bwMode="gray">
          <a:xfrm>
            <a:off x="300038" y="1947863"/>
            <a:ext cx="906462" cy="9048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1600 w 43200"/>
              <a:gd name="T1" fmla="*/ 0 h 43200"/>
              <a:gd name="T2" fmla="*/ 549 w 43200"/>
              <a:gd name="T3" fmla="*/ 16761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bg1"/>
          </a:solidFill>
          <a:ln w="104775">
            <a:solidFill>
              <a:srgbClr val="CADAE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1" name="Oval 269"/>
          <p:cNvSpPr>
            <a:spLocks noChangeArrowheads="1"/>
          </p:cNvSpPr>
          <p:nvPr/>
        </p:nvSpPr>
        <p:spPr bwMode="gray">
          <a:xfrm>
            <a:off x="701675" y="1898650"/>
            <a:ext cx="98425" cy="100013"/>
          </a:xfrm>
          <a:prstGeom prst="ellipse">
            <a:avLst/>
          </a:prstGeom>
          <a:solidFill>
            <a:srgbClr val="CADAE8"/>
          </a:solidFill>
          <a:ln w="635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2" name="Oval 270"/>
          <p:cNvSpPr>
            <a:spLocks noChangeArrowheads="1"/>
          </p:cNvSpPr>
          <p:nvPr/>
        </p:nvSpPr>
        <p:spPr bwMode="gray">
          <a:xfrm>
            <a:off x="260350" y="2257425"/>
            <a:ext cx="100013" cy="98425"/>
          </a:xfrm>
          <a:prstGeom prst="ellipse">
            <a:avLst/>
          </a:prstGeom>
          <a:solidFill>
            <a:srgbClr val="CADAE8"/>
          </a:solidFill>
          <a:ln w="635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3" name="Rectangle 271"/>
          <p:cNvSpPr>
            <a:spLocks noChangeArrowheads="1"/>
          </p:cNvSpPr>
          <p:nvPr/>
        </p:nvSpPr>
        <p:spPr bwMode="gray">
          <a:xfrm>
            <a:off x="763588" y="1898650"/>
            <a:ext cx="215900" cy="49213"/>
          </a:xfrm>
          <a:prstGeom prst="rect">
            <a:avLst/>
          </a:prstGeom>
          <a:solidFill>
            <a:srgbClr val="CADAE8"/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5" name="Arc 273"/>
          <p:cNvSpPr>
            <a:spLocks/>
          </p:cNvSpPr>
          <p:nvPr/>
        </p:nvSpPr>
        <p:spPr bwMode="gray">
          <a:xfrm>
            <a:off x="349250" y="2000250"/>
            <a:ext cx="806450" cy="8001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354 w 43200"/>
              <a:gd name="T1" fmla="*/ 14074 h 43200"/>
              <a:gd name="T2" fmla="*/ 549 w 43200"/>
              <a:gd name="T3" fmla="*/ 16761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1353" y="14073"/>
                </a:moveTo>
                <a:cubicBezTo>
                  <a:pt x="4498" y="5612"/>
                  <a:pt x="12573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</a:path>
              <a:path w="43200" h="43200" stroke="0" extrusionOk="0">
                <a:moveTo>
                  <a:pt x="1353" y="14073"/>
                </a:moveTo>
                <a:cubicBezTo>
                  <a:pt x="4498" y="5612"/>
                  <a:pt x="12573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bg1"/>
          </a:solidFill>
          <a:ln w="1047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6" name="Text Box 274"/>
          <p:cNvSpPr txBox="1">
            <a:spLocks noChangeArrowheads="1"/>
          </p:cNvSpPr>
          <p:nvPr/>
        </p:nvSpPr>
        <p:spPr bwMode="auto">
          <a:xfrm>
            <a:off x="793750" y="2122488"/>
            <a:ext cx="246862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3300" b="1" dirty="0">
                <a:solidFill>
                  <a:srgbClr val="3E688E"/>
                </a:solidFill>
                <a:latin typeface="Rix모던고딕 EB" pitchFamily="18" charset="-127"/>
                <a:ea typeface="Rix모던고딕 EB" pitchFamily="18" charset="-127"/>
              </a:rPr>
              <a:t>1</a:t>
            </a:r>
          </a:p>
        </p:txBody>
      </p:sp>
      <p:pic>
        <p:nvPicPr>
          <p:cNvPr id="755987" name="Picture 275" descr="표지판 사본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0350" y="1539875"/>
            <a:ext cx="431800" cy="647700"/>
          </a:xfrm>
          <a:prstGeom prst="rect">
            <a:avLst/>
          </a:prstGeom>
          <a:noFill/>
        </p:spPr>
      </p:pic>
      <p:sp>
        <p:nvSpPr>
          <p:cNvPr id="755988" name="WordArt 276"/>
          <p:cNvSpPr>
            <a:spLocks noChangeArrowheads="1" noChangeShapeType="1" noTextEdit="1"/>
          </p:cNvSpPr>
          <p:nvPr/>
        </p:nvSpPr>
        <p:spPr bwMode="auto">
          <a:xfrm>
            <a:off x="476250" y="2325688"/>
            <a:ext cx="304800" cy="171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sz="1200" kern="10" dirty="0" err="1" smtClean="0">
                <a:ln w="28575">
                  <a:noFill/>
                  <a:round/>
                  <a:headEnd/>
                  <a:tailEnd type="none" w="med" len="sm"/>
                </a:ln>
                <a:latin typeface="Rix모던고딕 EB"/>
                <a:ea typeface="Rix모던고딕 EB"/>
              </a:rPr>
              <a:t>타겟</a:t>
            </a:r>
            <a:endParaRPr lang="ko-KR" altLang="en-US" sz="1200" kern="10" dirty="0">
              <a:ln w="28575">
                <a:noFill/>
                <a:round/>
                <a:headEnd/>
                <a:tailEnd type="none" w="med" len="sm"/>
              </a:ln>
              <a:latin typeface="Rix모던고딕 EB"/>
              <a:ea typeface="Rix모던고딕 EB"/>
            </a:endParaRPr>
          </a:p>
        </p:txBody>
      </p:sp>
      <p:sp>
        <p:nvSpPr>
          <p:cNvPr id="97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3.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주요 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Target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고객</a:t>
            </a:r>
          </a:p>
        </p:txBody>
      </p:sp>
      <p:grpSp>
        <p:nvGrpSpPr>
          <p:cNvPr id="15" name="Group 145"/>
          <p:cNvGrpSpPr>
            <a:grpSpLocks/>
          </p:cNvGrpSpPr>
          <p:nvPr/>
        </p:nvGrpSpPr>
        <p:grpSpPr bwMode="auto">
          <a:xfrm>
            <a:off x="2636652" y="5258172"/>
            <a:ext cx="1584697" cy="342900"/>
            <a:chOff x="2836" y="5022"/>
            <a:chExt cx="612" cy="216"/>
          </a:xfrm>
        </p:grpSpPr>
        <p:sp>
          <p:nvSpPr>
            <p:cNvPr id="101" name="WordArt 141"/>
            <p:cNvSpPr>
              <a:spLocks noChangeArrowheads="1" noChangeShapeType="1" noTextEdit="1"/>
            </p:cNvSpPr>
            <p:nvPr/>
          </p:nvSpPr>
          <p:spPr bwMode="gray">
            <a:xfrm>
              <a:off x="2836" y="5022"/>
              <a:ext cx="612" cy="21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200" kern="10" spc="-60" dirty="0" smtClean="0"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noFill/>
                  <a:latin typeface="Rix모던고딕 EB"/>
                  <a:ea typeface="Rix모던고딕 EB"/>
                </a:rPr>
                <a:t>사용자 이용 확대를 위한 </a:t>
              </a:r>
            </a:p>
            <a:p>
              <a:pPr algn="ctr"/>
              <a:r>
                <a:rPr lang="ko-KR" altLang="en-US" sz="1200" kern="10" spc="-60" dirty="0" smtClean="0"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noFill/>
                  <a:latin typeface="Rix모던고딕 EB"/>
                  <a:ea typeface="Rix모던고딕 EB"/>
                </a:rPr>
                <a:t>최적의 서비스 제공</a:t>
              </a:r>
            </a:p>
          </p:txBody>
        </p:sp>
        <p:sp>
          <p:nvSpPr>
            <p:cNvPr id="102" name="WordArt 144"/>
            <p:cNvSpPr>
              <a:spLocks noChangeArrowheads="1" noChangeShapeType="1" noTextEdit="1"/>
            </p:cNvSpPr>
            <p:nvPr/>
          </p:nvSpPr>
          <p:spPr bwMode="gray">
            <a:xfrm>
              <a:off x="2836" y="5022"/>
              <a:ext cx="612" cy="21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200" kern="10" spc="-60" dirty="0" smtClean="0">
                  <a:ln w="6350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Rix모던고딕 EB"/>
                  <a:ea typeface="Rix모던고딕 EB"/>
                </a:rPr>
                <a:t>사용자 이용 확대를 위한 </a:t>
              </a:r>
              <a:endParaRPr lang="en-US" altLang="ko-KR" sz="1200" kern="10" spc="-60" dirty="0" smtClean="0">
                <a:ln w="6350">
                  <a:noFill/>
                  <a:round/>
                  <a:headEnd/>
                  <a:tailEnd/>
                </a:ln>
                <a:solidFill>
                  <a:schemeClr val="bg1"/>
                </a:solidFill>
                <a:latin typeface="Rix모던고딕 EB"/>
                <a:ea typeface="Rix모던고딕 EB"/>
              </a:endParaRPr>
            </a:p>
            <a:p>
              <a:pPr algn="ctr"/>
              <a:r>
                <a:rPr lang="ko-KR" altLang="en-US" sz="1200" kern="10" spc="-60" dirty="0" smtClean="0">
                  <a:ln w="6350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Rix모던고딕 EB"/>
                  <a:ea typeface="Rix모던고딕 EB"/>
                </a:rPr>
                <a:t>최적의 서비스 제공</a:t>
              </a:r>
              <a:endParaRPr lang="ko-KR" altLang="en-US" sz="1200" kern="10" spc="-60" dirty="0">
                <a:ln w="6350">
                  <a:noFill/>
                  <a:round/>
                  <a:headEnd/>
                  <a:tailEnd/>
                </a:ln>
                <a:solidFill>
                  <a:schemeClr val="bg1"/>
                </a:solidFill>
                <a:latin typeface="Rix모던고딕 EB"/>
                <a:ea typeface="Rix모던고딕 EB"/>
              </a:endParaRPr>
            </a:p>
          </p:txBody>
        </p:sp>
      </p:grpSp>
      <p:sp>
        <p:nvSpPr>
          <p:cNvPr id="107" name="Rectangle 562"/>
          <p:cNvSpPr>
            <a:spLocks noChangeArrowheads="1"/>
          </p:cNvSpPr>
          <p:nvPr/>
        </p:nvSpPr>
        <p:spPr bwMode="gray">
          <a:xfrm flipH="1">
            <a:off x="1349375" y="2252662"/>
            <a:ext cx="5175250" cy="75612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36000" tIns="0" rIns="36000" bIns="0"/>
          <a:lstStyle/>
          <a:p>
            <a:pPr defTabSz="1041400" fontAlgn="ctr" latinLnBrk="0">
              <a:lnSpc>
                <a:spcPct val="120000"/>
              </a:lnSpc>
              <a:spcBef>
                <a:spcPct val="30000"/>
              </a:spcBef>
              <a:buClr>
                <a:srgbClr val="006699"/>
              </a:buClr>
              <a:buSzPct val="95000"/>
            </a:pPr>
            <a:r>
              <a:rPr lang="ko-KR" altLang="en-US" sz="1200" dirty="0" smtClean="0"/>
              <a:t>자가용과 같은 이동수단이 부족한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대</a:t>
            </a:r>
            <a:r>
              <a:rPr lang="en-US" altLang="ko-KR" sz="1200" dirty="0" smtClean="0"/>
              <a:t>~20</a:t>
            </a:r>
            <a:r>
              <a:rPr lang="ko-KR" altLang="en-US" sz="1200" dirty="0" smtClean="0"/>
              <a:t>대 관광객들의 경우 여행에 있어서 이동이 불편합니다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 이러한 불편함을 해소하기 위해 사용자는 최단거리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최소비용 각각의 상황에 맞게 관광지로 이동 할 수 있습니다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</a:t>
            </a:r>
            <a:r>
              <a:rPr lang="ko-KR" altLang="en-US" sz="1200" dirty="0" err="1" smtClean="0"/>
              <a:t>카풀</a:t>
            </a:r>
            <a:r>
              <a:rPr lang="ko-KR" altLang="en-US" sz="1200" dirty="0" smtClean="0"/>
              <a:t> 서비스를 제공함으로써 비슷한 행선지를 향하는 운전자와의 동승을 통해 여행경비를 절약할 수 있습니다</a:t>
            </a:r>
            <a:r>
              <a:rPr lang="en-US" altLang="ko-KR" sz="1200" dirty="0" smtClean="0"/>
              <a:t>. </a:t>
            </a:r>
            <a:endParaRPr lang="en-US" altLang="ko-KR" sz="1200" dirty="0" smtClean="0">
              <a:latin typeface="Rix모던고딕 M" pitchFamily="18" charset="-127"/>
              <a:ea typeface="Rix모던고딕 M" pitchFamily="18" charset="-127"/>
              <a:cs typeface="한컴돋움" pitchFamily="18" charset="2"/>
            </a:endParaRPr>
          </a:p>
        </p:txBody>
      </p:sp>
      <p:sp>
        <p:nvSpPr>
          <p:cNvPr id="93" name="Rectangle 282"/>
          <p:cNvSpPr>
            <a:spLocks noChangeArrowheads="1"/>
          </p:cNvSpPr>
          <p:nvPr/>
        </p:nvSpPr>
        <p:spPr bwMode="auto">
          <a:xfrm>
            <a:off x="1273160" y="1939904"/>
            <a:ext cx="1394613" cy="21544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algn="ctr" defTabSz="995363" latinLnBrk="0">
              <a:buClr>
                <a:prstClr val="black"/>
              </a:buClr>
              <a:buSzPct val="100000"/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10</a:t>
            </a:r>
            <a:r>
              <a:rPr lang="ko-KR" altLang="en-US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대</a:t>
            </a:r>
            <a:r>
              <a:rPr lang="en-US" altLang="ko-KR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~20</a:t>
            </a:r>
            <a:r>
              <a:rPr lang="ko-KR" altLang="en-US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의 관광객</a:t>
            </a:r>
            <a:endParaRPr lang="ko-KR" altLang="en-US" sz="1400" dirty="0">
              <a:solidFill>
                <a:prstClr val="black"/>
              </a:solidFill>
              <a:latin typeface="Rix모던고딕 B" pitchFamily="18" charset="-127"/>
              <a:ea typeface="Rix모던고딕 B" pitchFamily="18" charset="-127"/>
              <a:cs typeface="Arial" pitchFamily="34" charset="0"/>
            </a:endParaRPr>
          </a:p>
        </p:txBody>
      </p:sp>
      <p:sp>
        <p:nvSpPr>
          <p:cNvPr id="98" name="모서리가 둥근 직사각형 12"/>
          <p:cNvSpPr>
            <a:spLocks noChangeArrowheads="1"/>
          </p:cNvSpPr>
          <p:nvPr/>
        </p:nvSpPr>
        <p:spPr bwMode="auto">
          <a:xfrm>
            <a:off x="2786058" y="3693375"/>
            <a:ext cx="3900107" cy="92333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  <a:scene3d>
              <a:camera prst="orthographicFront"/>
              <a:lightRig rig="threePt" dir="t"/>
            </a:scene3d>
            <a:sp3d contourW="19050">
              <a:bevelT w="6350" h="12700"/>
              <a:contourClr>
                <a:schemeClr val="bg1"/>
              </a:contourClr>
            </a:sp3d>
          </a:bodyPr>
          <a:lstStyle/>
          <a:p>
            <a:pPr defTabSz="985838">
              <a:defRPr/>
            </a:pP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10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대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~20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대 관광객을 위한 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effectLst>
                <a:outerShdw blurRad="50800" dist="50800" dir="2700000" algn="tl" rotWithShape="0">
                  <a:prstClr val="black">
                    <a:alpha val="25000"/>
                  </a:prstClr>
                </a:outerShdw>
              </a:effectLst>
              <a:latin typeface="산돌향기B" pitchFamily="2" charset="-127"/>
              <a:ea typeface="산돌향기B" pitchFamily="2" charset="-127"/>
            </a:endParaRPr>
          </a:p>
          <a:p>
            <a:pPr defTabSz="985838">
              <a:defRPr/>
            </a:pP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   관광지 정보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,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길안내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, </a:t>
            </a:r>
            <a:r>
              <a:rPr lang="ko-KR" altLang="en-US" sz="2000" b="1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카풀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 서비스 제공</a:t>
            </a:r>
          </a:p>
          <a:p>
            <a:pPr defTabSz="985838">
              <a:defRPr/>
            </a:pPr>
            <a:endParaRPr lang="ko-KR" altLang="en-US" sz="2000" b="1" dirty="0" smtClean="0">
              <a:solidFill>
                <a:schemeClr val="tx2">
                  <a:lumMod val="50000"/>
                </a:schemeClr>
              </a:solidFill>
              <a:effectLst>
                <a:outerShdw blurRad="50800" dist="50800" dir="2700000" algn="tl" rotWithShape="0">
                  <a:prstClr val="black">
                    <a:alpha val="25000"/>
                  </a:prstClr>
                </a:outerShdw>
              </a:effectLst>
              <a:latin typeface="산돌향기B" pitchFamily="2" charset="-127"/>
              <a:ea typeface="산돌향기B" pitchFamily="2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114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266" descr="바닦"/>
          <p:cNvPicPr>
            <a:picLocks noChangeAspect="1" noChangeArrowheads="1"/>
          </p:cNvPicPr>
          <p:nvPr/>
        </p:nvPicPr>
        <p:blipFill>
          <a:blip r:embed="rId2" cstate="print">
            <a:lum bright="6000"/>
          </a:blip>
          <a:srcRect/>
          <a:stretch>
            <a:fillRect/>
          </a:stretch>
        </p:blipFill>
        <p:spPr bwMode="auto">
          <a:xfrm>
            <a:off x="260350" y="2076439"/>
            <a:ext cx="6337300" cy="149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1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650" y="3342679"/>
            <a:ext cx="6375400" cy="1903018"/>
          </a:xfrm>
          <a:prstGeom prst="rect">
            <a:avLst/>
          </a:prstGeom>
          <a:noFill/>
        </p:spPr>
      </p:pic>
      <p:pic>
        <p:nvPicPr>
          <p:cNvPr id="755975" name="Picture 263" descr="바닥"/>
          <p:cNvPicPr>
            <a:picLocks noChangeAspect="1" noChangeArrowheads="1"/>
          </p:cNvPicPr>
          <p:nvPr/>
        </p:nvPicPr>
        <p:blipFill>
          <a:blip r:embed="rId4" cstate="print"/>
          <a:srcRect l="13142" t="29468" r="13142"/>
          <a:stretch>
            <a:fillRect/>
          </a:stretch>
        </p:blipFill>
        <p:spPr bwMode="auto">
          <a:xfrm>
            <a:off x="274638" y="5505450"/>
            <a:ext cx="6335712" cy="1290638"/>
          </a:xfrm>
          <a:prstGeom prst="rect">
            <a:avLst/>
          </a:prstGeom>
          <a:noFill/>
        </p:spPr>
      </p:pic>
      <p:grpSp>
        <p:nvGrpSpPr>
          <p:cNvPr id="2" name="Group 259"/>
          <p:cNvGrpSpPr>
            <a:grpSpLocks/>
          </p:cNvGrpSpPr>
          <p:nvPr/>
        </p:nvGrpSpPr>
        <p:grpSpPr bwMode="auto">
          <a:xfrm>
            <a:off x="1116013" y="4943475"/>
            <a:ext cx="4492625" cy="812800"/>
            <a:chOff x="1055" y="4204"/>
            <a:chExt cx="2514" cy="348"/>
          </a:xfrm>
        </p:grpSpPr>
        <p:sp>
          <p:nvSpPr>
            <p:cNvPr id="755972" name="Freeform 260"/>
            <p:cNvSpPr>
              <a:spLocks/>
            </p:cNvSpPr>
            <p:nvPr/>
          </p:nvSpPr>
          <p:spPr bwMode="auto">
            <a:xfrm>
              <a:off x="2664" y="4371"/>
              <a:ext cx="905" cy="181"/>
            </a:xfrm>
            <a:custGeom>
              <a:avLst/>
              <a:gdLst/>
              <a:ahLst/>
              <a:cxnLst>
                <a:cxn ang="0">
                  <a:pos x="180" y="212"/>
                </a:cxn>
                <a:cxn ang="0">
                  <a:pos x="0" y="0"/>
                </a:cxn>
                <a:cxn ang="0">
                  <a:pos x="932" y="212"/>
                </a:cxn>
                <a:cxn ang="0">
                  <a:pos x="180" y="212"/>
                </a:cxn>
              </a:cxnLst>
              <a:rect l="0" t="0" r="r" b="b"/>
              <a:pathLst>
                <a:path w="932" h="212">
                  <a:moveTo>
                    <a:pt x="180" y="212"/>
                  </a:moveTo>
                  <a:lnTo>
                    <a:pt x="0" y="0"/>
                  </a:lnTo>
                  <a:lnTo>
                    <a:pt x="932" y="212"/>
                  </a:lnTo>
                  <a:lnTo>
                    <a:pt x="180" y="212"/>
                  </a:lnTo>
                  <a:close/>
                </a:path>
              </a:pathLst>
            </a:custGeom>
            <a:gradFill rotWithShape="0">
              <a:gsLst>
                <a:gs pos="0">
                  <a:srgbClr val="BEBEBE"/>
                </a:gs>
                <a:gs pos="100000">
                  <a:srgbClr val="BEBEBE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5973" name="Freeform 261"/>
            <p:cNvSpPr>
              <a:spLocks/>
            </p:cNvSpPr>
            <p:nvPr/>
          </p:nvSpPr>
          <p:spPr bwMode="auto">
            <a:xfrm>
              <a:off x="1608" y="4204"/>
              <a:ext cx="1403" cy="348"/>
            </a:xfrm>
            <a:custGeom>
              <a:avLst/>
              <a:gdLst/>
              <a:ahLst/>
              <a:cxnLst>
                <a:cxn ang="0">
                  <a:pos x="211" y="408"/>
                </a:cxn>
                <a:cxn ang="0">
                  <a:pos x="388" y="184"/>
                </a:cxn>
                <a:cxn ang="0">
                  <a:pos x="0" y="264"/>
                </a:cxn>
                <a:cxn ang="0">
                  <a:pos x="725" y="0"/>
                </a:cxn>
                <a:cxn ang="0">
                  <a:pos x="1445" y="264"/>
                </a:cxn>
                <a:cxn ang="0">
                  <a:pos x="1061" y="182"/>
                </a:cxn>
                <a:cxn ang="0">
                  <a:pos x="1245" y="408"/>
                </a:cxn>
                <a:cxn ang="0">
                  <a:pos x="211" y="408"/>
                </a:cxn>
              </a:cxnLst>
              <a:rect l="0" t="0" r="r" b="b"/>
              <a:pathLst>
                <a:path w="1445" h="408">
                  <a:moveTo>
                    <a:pt x="211" y="408"/>
                  </a:moveTo>
                  <a:lnTo>
                    <a:pt x="388" y="184"/>
                  </a:lnTo>
                  <a:lnTo>
                    <a:pt x="0" y="264"/>
                  </a:lnTo>
                  <a:lnTo>
                    <a:pt x="725" y="0"/>
                  </a:lnTo>
                  <a:lnTo>
                    <a:pt x="1445" y="264"/>
                  </a:lnTo>
                  <a:lnTo>
                    <a:pt x="1061" y="182"/>
                  </a:lnTo>
                  <a:lnTo>
                    <a:pt x="1245" y="408"/>
                  </a:lnTo>
                  <a:lnTo>
                    <a:pt x="211" y="408"/>
                  </a:lnTo>
                  <a:close/>
                </a:path>
              </a:pathLst>
            </a:custGeom>
            <a:gradFill rotWithShape="0">
              <a:gsLst>
                <a:gs pos="0">
                  <a:srgbClr val="C4C4C4"/>
                </a:gs>
                <a:gs pos="100000">
                  <a:srgbClr val="C4C4C4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25400" dir="16200000" algn="ctr" rotWithShape="0">
                <a:schemeClr val="bg1"/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5974" name="Freeform 262"/>
            <p:cNvSpPr>
              <a:spLocks/>
            </p:cNvSpPr>
            <p:nvPr/>
          </p:nvSpPr>
          <p:spPr bwMode="auto">
            <a:xfrm flipH="1">
              <a:off x="1055" y="4371"/>
              <a:ext cx="905" cy="181"/>
            </a:xfrm>
            <a:custGeom>
              <a:avLst/>
              <a:gdLst/>
              <a:ahLst/>
              <a:cxnLst>
                <a:cxn ang="0">
                  <a:pos x="180" y="212"/>
                </a:cxn>
                <a:cxn ang="0">
                  <a:pos x="0" y="0"/>
                </a:cxn>
                <a:cxn ang="0">
                  <a:pos x="932" y="212"/>
                </a:cxn>
                <a:cxn ang="0">
                  <a:pos x="180" y="212"/>
                </a:cxn>
              </a:cxnLst>
              <a:rect l="0" t="0" r="r" b="b"/>
              <a:pathLst>
                <a:path w="932" h="212">
                  <a:moveTo>
                    <a:pt x="180" y="212"/>
                  </a:moveTo>
                  <a:lnTo>
                    <a:pt x="0" y="0"/>
                  </a:lnTo>
                  <a:lnTo>
                    <a:pt x="932" y="212"/>
                  </a:lnTo>
                  <a:lnTo>
                    <a:pt x="180" y="212"/>
                  </a:lnTo>
                  <a:close/>
                </a:path>
              </a:pathLst>
            </a:custGeom>
            <a:gradFill rotWithShape="0">
              <a:gsLst>
                <a:gs pos="0">
                  <a:srgbClr val="BEBEBE"/>
                </a:gs>
                <a:gs pos="100000">
                  <a:srgbClr val="BEBEBE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Group 147"/>
          <p:cNvGrpSpPr>
            <a:grpSpLocks/>
          </p:cNvGrpSpPr>
          <p:nvPr/>
        </p:nvGrpSpPr>
        <p:grpSpPr bwMode="auto">
          <a:xfrm>
            <a:off x="254000" y="8489950"/>
            <a:ext cx="6346825" cy="901700"/>
            <a:chOff x="160" y="5258"/>
            <a:chExt cx="3998" cy="568"/>
          </a:xfrm>
        </p:grpSpPr>
        <p:sp>
          <p:nvSpPr>
            <p:cNvPr id="755860" name="AutoShape 148"/>
            <p:cNvSpPr>
              <a:spLocks noChangeArrowheads="1"/>
            </p:cNvSpPr>
            <p:nvPr/>
          </p:nvSpPr>
          <p:spPr bwMode="gray">
            <a:xfrm>
              <a:off x="160" y="5297"/>
              <a:ext cx="3998" cy="478"/>
            </a:xfrm>
            <a:prstGeom prst="roundRect">
              <a:avLst>
                <a:gd name="adj" fmla="val 5051"/>
              </a:avLst>
            </a:prstGeom>
            <a:solidFill>
              <a:srgbClr val="EAEAEA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1" name="AutoShape 149"/>
            <p:cNvSpPr>
              <a:spLocks noChangeArrowheads="1"/>
            </p:cNvSpPr>
            <p:nvPr/>
          </p:nvSpPr>
          <p:spPr bwMode="gray">
            <a:xfrm>
              <a:off x="279" y="5318"/>
              <a:ext cx="3832" cy="436"/>
            </a:xfrm>
            <a:prstGeom prst="roundRect">
              <a:avLst>
                <a:gd name="adj" fmla="val 4579"/>
              </a:avLst>
            </a:prstGeom>
            <a:solidFill>
              <a:schemeClr val="bg1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2" name="Rectangle 562"/>
            <p:cNvSpPr>
              <a:spLocks noChangeArrowheads="1"/>
            </p:cNvSpPr>
            <p:nvPr/>
          </p:nvSpPr>
          <p:spPr bwMode="gray">
            <a:xfrm flipH="1">
              <a:off x="828" y="5384"/>
              <a:ext cx="3146" cy="327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이동에 관한 정보를 제공하여 보다 쉽게 목적지에 도착 할 수 있게 도와줍니다</a:t>
              </a:r>
              <a:r>
                <a:rPr lang="en-US" altLang="ko-KR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.</a:t>
              </a:r>
            </a:p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주위에 있는 </a:t>
              </a:r>
              <a:r>
                <a:rPr lang="ko-KR" altLang="en-US" sz="1000" dirty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관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광지 정보를 제공하여 목적지 선정에 대한 것을 도와줍니다</a:t>
              </a:r>
              <a:r>
                <a:rPr lang="en-US" altLang="ko-KR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.</a:t>
              </a:r>
            </a:p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en-US" altLang="ko-KR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SNS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를 통한 관광지에 대한 신뢰성 있는 리뷰를 제공합니다</a:t>
              </a:r>
              <a:r>
                <a:rPr lang="en-US" altLang="ko-KR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.</a:t>
              </a:r>
              <a:endParaRPr lang="ko-KR" altLang="ko-KR" sz="1000" dirty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</p:txBody>
        </p:sp>
        <p:pic>
          <p:nvPicPr>
            <p:cNvPr id="755863" name="Picture 15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gray">
            <a:xfrm>
              <a:off x="274" y="5258"/>
              <a:ext cx="518" cy="56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</p:pic>
        <p:sp>
          <p:nvSpPr>
            <p:cNvPr id="755864" name="AutoShape 152"/>
            <p:cNvSpPr>
              <a:spLocks noChangeArrowheads="1"/>
            </p:cNvSpPr>
            <p:nvPr/>
          </p:nvSpPr>
          <p:spPr bwMode="gray">
            <a:xfrm>
              <a:off x="241" y="5264"/>
              <a:ext cx="562" cy="34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D5E3EF"/>
                </a:gs>
                <a:gs pos="50000">
                  <a:srgbClr val="D5E3EF">
                    <a:gamma/>
                    <a:tint val="52941"/>
                    <a:invGamma/>
                  </a:srgbClr>
                </a:gs>
                <a:gs pos="100000">
                  <a:srgbClr val="D5E3EF"/>
                </a:gs>
              </a:gsLst>
              <a:lin ang="5400000" scaled="1"/>
            </a:gra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5" name="Arc 153"/>
            <p:cNvSpPr>
              <a:spLocks/>
            </p:cNvSpPr>
            <p:nvPr/>
          </p:nvSpPr>
          <p:spPr bwMode="gray">
            <a:xfrm>
              <a:off x="214" y="5264"/>
              <a:ext cx="60" cy="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61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8FB5D5"/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6" name="Arc 154"/>
            <p:cNvSpPr>
              <a:spLocks/>
            </p:cNvSpPr>
            <p:nvPr/>
          </p:nvSpPr>
          <p:spPr bwMode="gray">
            <a:xfrm>
              <a:off x="774" y="5264"/>
              <a:ext cx="60" cy="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61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8FB5D5"/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7" name="Oval 155"/>
            <p:cNvSpPr>
              <a:spLocks noChangeArrowheads="1"/>
            </p:cNvSpPr>
            <p:nvPr/>
          </p:nvSpPr>
          <p:spPr bwMode="auto">
            <a:xfrm flipV="1">
              <a:off x="379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8" name="Oval 156"/>
            <p:cNvSpPr>
              <a:spLocks noChangeArrowheads="1"/>
            </p:cNvSpPr>
            <p:nvPr/>
          </p:nvSpPr>
          <p:spPr bwMode="auto">
            <a:xfrm flipV="1">
              <a:off x="480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9" name="Oval 157"/>
            <p:cNvSpPr>
              <a:spLocks noChangeArrowheads="1"/>
            </p:cNvSpPr>
            <p:nvPr/>
          </p:nvSpPr>
          <p:spPr bwMode="auto">
            <a:xfrm flipV="1">
              <a:off x="581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70" name="Oval 158"/>
            <p:cNvSpPr>
              <a:spLocks noChangeArrowheads="1"/>
            </p:cNvSpPr>
            <p:nvPr/>
          </p:nvSpPr>
          <p:spPr bwMode="auto">
            <a:xfrm flipV="1">
              <a:off x="683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71" name="Text Box 159"/>
            <p:cNvSpPr txBox="1">
              <a:spLocks noChangeArrowheads="1"/>
            </p:cNvSpPr>
            <p:nvPr/>
          </p:nvSpPr>
          <p:spPr bwMode="auto">
            <a:xfrm flipH="1">
              <a:off x="326" y="5380"/>
              <a:ext cx="420" cy="1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033463" latinLnBrk="0">
                <a:spcBef>
                  <a:spcPct val="50000"/>
                </a:spcBef>
              </a:pPr>
              <a:r>
                <a:rPr lang="ko-KR" altLang="en-US" sz="1100" i="1" dirty="0"/>
                <a:t>제 약  조 건</a:t>
              </a:r>
            </a:p>
          </p:txBody>
        </p:sp>
      </p:grpSp>
      <p:pic>
        <p:nvPicPr>
          <p:cNvPr id="755858" name="Picture 146"/>
          <p:cNvPicPr>
            <a:picLocks noChangeAspect="1" noChangeArrowheads="1"/>
          </p:cNvPicPr>
          <p:nvPr/>
        </p:nvPicPr>
        <p:blipFill>
          <a:blip r:embed="rId6" cstate="print">
            <a:lum bright="18000"/>
            <a:grayscl/>
          </a:blip>
          <a:srcRect/>
          <a:stretch>
            <a:fillRect/>
          </a:stretch>
        </p:blipFill>
        <p:spPr bwMode="gray">
          <a:xfrm>
            <a:off x="123825" y="6838950"/>
            <a:ext cx="6616700" cy="1011238"/>
          </a:xfrm>
          <a:prstGeom prst="rect">
            <a:avLst/>
          </a:prstGeom>
          <a:noFill/>
          <a:ln w="3175" algn="ctr">
            <a:noFill/>
            <a:prstDash val="sysDot"/>
            <a:miter lim="800000"/>
            <a:headEnd/>
            <a:tailEnd/>
          </a:ln>
          <a:effectLst/>
        </p:spPr>
      </p:pic>
      <p:grpSp>
        <p:nvGrpSpPr>
          <p:cNvPr id="4" name="Group 184"/>
          <p:cNvGrpSpPr>
            <a:grpSpLocks/>
          </p:cNvGrpSpPr>
          <p:nvPr/>
        </p:nvGrpSpPr>
        <p:grpSpPr bwMode="auto">
          <a:xfrm>
            <a:off x="1751013" y="6862764"/>
            <a:ext cx="3362325" cy="315912"/>
            <a:chOff x="408" y="3409"/>
            <a:chExt cx="1413" cy="175"/>
          </a:xfrm>
        </p:grpSpPr>
        <p:pic>
          <p:nvPicPr>
            <p:cNvPr id="755897" name="Picture 185"/>
            <p:cNvPicPr>
              <a:picLocks noChangeAspect="1" noChangeArrowheads="1"/>
            </p:cNvPicPr>
            <p:nvPr/>
          </p:nvPicPr>
          <p:blipFill>
            <a:blip r:embed="rId7" cstate="print">
              <a:lum bright="-18000" contrast="36000"/>
            </a:blip>
            <a:srcRect/>
            <a:stretch>
              <a:fillRect/>
            </a:stretch>
          </p:blipFill>
          <p:spPr bwMode="gray">
            <a:xfrm flipV="1">
              <a:off x="408" y="3409"/>
              <a:ext cx="1413" cy="175"/>
            </a:xfrm>
            <a:prstGeom prst="rect">
              <a:avLst/>
            </a:prstGeom>
            <a:noFill/>
            <a:ln w="3175" algn="ctr">
              <a:noFill/>
              <a:prstDash val="sysDot"/>
              <a:miter lim="800000"/>
              <a:headEnd/>
              <a:tailEnd/>
            </a:ln>
            <a:effectLst/>
          </p:spPr>
        </p:pic>
        <p:sp>
          <p:nvSpPr>
            <p:cNvPr id="755898" name="Text Box 24"/>
            <p:cNvSpPr txBox="1">
              <a:spLocks noChangeArrowheads="1"/>
            </p:cNvSpPr>
            <p:nvPr/>
          </p:nvSpPr>
          <p:spPr bwMode="auto">
            <a:xfrm>
              <a:off x="557" y="3418"/>
              <a:ext cx="1115" cy="1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39200" tIns="39200" rIns="39200" bIns="39200" anchor="ctr">
              <a:spAutoFit/>
            </a:bodyPr>
            <a:lstStyle/>
            <a:p>
              <a:pPr algn="ctr" defTabSz="995363"/>
              <a:r>
                <a:rPr lang="ko-KR" altLang="en-US" sz="1200" dirty="0" smtClean="0">
                  <a:solidFill>
                    <a:schemeClr val="bg1"/>
                  </a:solidFill>
                  <a:latin typeface="Rix모던고딕 EB" pitchFamily="18" charset="-127"/>
                  <a:ea typeface="Rix모던고딕 EB" pitchFamily="18" charset="-127"/>
                </a:rPr>
                <a:t>참여 확대를 위한  분석 및 </a:t>
              </a:r>
              <a:r>
                <a:rPr lang="ko-KR" altLang="en-US" sz="1200" dirty="0">
                  <a:solidFill>
                    <a:schemeClr val="bg1"/>
                  </a:solidFill>
                  <a:latin typeface="Rix모던고딕 EB" pitchFamily="18" charset="-127"/>
                  <a:ea typeface="Rix모던고딕 EB" pitchFamily="18" charset="-127"/>
                </a:rPr>
                <a:t>사전조사</a:t>
              </a:r>
            </a:p>
          </p:txBody>
        </p:sp>
      </p:grpSp>
      <p:grpSp>
        <p:nvGrpSpPr>
          <p:cNvPr id="5" name="Group 248"/>
          <p:cNvGrpSpPr>
            <a:grpSpLocks/>
          </p:cNvGrpSpPr>
          <p:nvPr/>
        </p:nvGrpSpPr>
        <p:grpSpPr bwMode="auto">
          <a:xfrm>
            <a:off x="338138" y="7265988"/>
            <a:ext cx="6186487" cy="1160462"/>
            <a:chOff x="213" y="4550"/>
            <a:chExt cx="3897" cy="731"/>
          </a:xfrm>
        </p:grpSpPr>
        <p:sp>
          <p:nvSpPr>
            <p:cNvPr id="755903" name="AutoShape 191"/>
            <p:cNvSpPr>
              <a:spLocks noChangeArrowheads="1"/>
            </p:cNvSpPr>
            <p:nvPr/>
          </p:nvSpPr>
          <p:spPr bwMode="auto">
            <a:xfrm flipH="1">
              <a:off x="213" y="4787"/>
              <a:ext cx="1264" cy="458"/>
            </a:xfrm>
            <a:prstGeom prst="roundRect">
              <a:avLst>
                <a:gd name="adj" fmla="val 5852"/>
              </a:avLst>
            </a:pr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932" name="AutoShape 220"/>
            <p:cNvSpPr>
              <a:spLocks noChangeArrowheads="1"/>
            </p:cNvSpPr>
            <p:nvPr/>
          </p:nvSpPr>
          <p:spPr bwMode="auto">
            <a:xfrm>
              <a:off x="2846" y="4787"/>
              <a:ext cx="1264" cy="458"/>
            </a:xfrm>
            <a:prstGeom prst="roundRect">
              <a:avLst>
                <a:gd name="adj" fmla="val 5852"/>
              </a:avLst>
            </a:pr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" name="Group 242"/>
            <p:cNvGrpSpPr>
              <a:grpSpLocks/>
            </p:cNvGrpSpPr>
            <p:nvPr/>
          </p:nvGrpSpPr>
          <p:grpSpPr bwMode="auto">
            <a:xfrm>
              <a:off x="3571" y="4550"/>
              <a:ext cx="476" cy="650"/>
              <a:chOff x="3580" y="4562"/>
              <a:chExt cx="458" cy="626"/>
            </a:xfrm>
          </p:grpSpPr>
          <p:sp>
            <p:nvSpPr>
              <p:cNvPr id="755933" name="Arc 221"/>
              <p:cNvSpPr>
                <a:spLocks/>
              </p:cNvSpPr>
              <p:nvPr/>
            </p:nvSpPr>
            <p:spPr bwMode="auto">
              <a:xfrm rot="10800000" flipV="1">
                <a:off x="3580" y="4562"/>
                <a:ext cx="458" cy="229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CADAE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34" name="Rectangle 222"/>
              <p:cNvSpPr>
                <a:spLocks noChangeArrowheads="1"/>
              </p:cNvSpPr>
              <p:nvPr/>
            </p:nvSpPr>
            <p:spPr bwMode="auto">
              <a:xfrm>
                <a:off x="3586" y="4781"/>
                <a:ext cx="446" cy="2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7" name="Group 223"/>
              <p:cNvGrpSpPr>
                <a:grpSpLocks/>
              </p:cNvGrpSpPr>
              <p:nvPr/>
            </p:nvGrpSpPr>
            <p:grpSpPr bwMode="auto">
              <a:xfrm>
                <a:off x="3605" y="4588"/>
                <a:ext cx="406" cy="438"/>
                <a:chOff x="1484" y="1960"/>
                <a:chExt cx="433" cy="467"/>
              </a:xfrm>
            </p:grpSpPr>
            <p:sp>
              <p:nvSpPr>
                <p:cNvPr id="755936" name="Arc 224"/>
                <p:cNvSpPr>
                  <a:spLocks/>
                </p:cNvSpPr>
                <p:nvPr/>
              </p:nvSpPr>
              <p:spPr bwMode="auto">
                <a:xfrm flipV="1">
                  <a:off x="1484" y="2174"/>
                  <a:ext cx="4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2EAF2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37" name="AutoShape 225"/>
                <p:cNvSpPr>
                  <a:spLocks noChangeArrowheads="1"/>
                </p:cNvSpPr>
                <p:nvPr/>
              </p:nvSpPr>
              <p:spPr bwMode="auto">
                <a:xfrm rot="2700000">
                  <a:off x="1575" y="2176"/>
                  <a:ext cx="251" cy="251"/>
                </a:xfrm>
                <a:prstGeom prst="roundRect">
                  <a:avLst>
                    <a:gd name="adj" fmla="val 13356"/>
                  </a:avLst>
                </a:prstGeom>
                <a:solidFill>
                  <a:srgbClr val="E2EAF2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38" name="Arc 226"/>
                <p:cNvSpPr>
                  <a:spLocks/>
                </p:cNvSpPr>
                <p:nvPr/>
              </p:nvSpPr>
              <p:spPr bwMode="auto">
                <a:xfrm rot="10800000" flipV="1">
                  <a:off x="1484" y="1960"/>
                  <a:ext cx="4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779FC3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55939" name="Oval 227"/>
              <p:cNvSpPr>
                <a:spLocks noChangeArrowheads="1"/>
              </p:cNvSpPr>
              <p:nvPr/>
            </p:nvSpPr>
            <p:spPr bwMode="auto">
              <a:xfrm>
                <a:off x="3688" y="5120"/>
                <a:ext cx="241" cy="68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55941" name="AutoShape 229"/>
            <p:cNvSpPr>
              <a:spLocks noChangeArrowheads="1"/>
            </p:cNvSpPr>
            <p:nvPr/>
          </p:nvSpPr>
          <p:spPr bwMode="auto">
            <a:xfrm>
              <a:off x="1529" y="4787"/>
              <a:ext cx="1264" cy="458"/>
            </a:xfrm>
            <a:prstGeom prst="roundRect">
              <a:avLst>
                <a:gd name="adj" fmla="val 5852"/>
              </a:avLst>
            </a:pr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8" name="Group 237"/>
            <p:cNvGrpSpPr>
              <a:grpSpLocks/>
            </p:cNvGrpSpPr>
            <p:nvPr/>
          </p:nvGrpSpPr>
          <p:grpSpPr bwMode="auto">
            <a:xfrm>
              <a:off x="1923" y="4557"/>
              <a:ext cx="476" cy="651"/>
              <a:chOff x="2263" y="4562"/>
              <a:chExt cx="458" cy="626"/>
            </a:xfrm>
          </p:grpSpPr>
          <p:sp>
            <p:nvSpPr>
              <p:cNvPr id="755942" name="Arc 230"/>
              <p:cNvSpPr>
                <a:spLocks/>
              </p:cNvSpPr>
              <p:nvPr/>
            </p:nvSpPr>
            <p:spPr bwMode="auto">
              <a:xfrm rot="10800000" flipV="1">
                <a:off x="2263" y="4562"/>
                <a:ext cx="458" cy="229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CADAE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43" name="Rectangle 231"/>
              <p:cNvSpPr>
                <a:spLocks noChangeArrowheads="1"/>
              </p:cNvSpPr>
              <p:nvPr/>
            </p:nvSpPr>
            <p:spPr bwMode="auto">
              <a:xfrm>
                <a:off x="2269" y="4781"/>
                <a:ext cx="446" cy="2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" name="Group 232"/>
              <p:cNvGrpSpPr>
                <a:grpSpLocks/>
              </p:cNvGrpSpPr>
              <p:nvPr/>
            </p:nvGrpSpPr>
            <p:grpSpPr bwMode="auto">
              <a:xfrm>
                <a:off x="2288" y="4584"/>
                <a:ext cx="406" cy="437"/>
                <a:chOff x="1484" y="1960"/>
                <a:chExt cx="433" cy="467"/>
              </a:xfrm>
            </p:grpSpPr>
            <p:sp>
              <p:nvSpPr>
                <p:cNvPr id="755945" name="Arc 233"/>
                <p:cNvSpPr>
                  <a:spLocks/>
                </p:cNvSpPr>
                <p:nvPr/>
              </p:nvSpPr>
              <p:spPr bwMode="auto">
                <a:xfrm flipV="1">
                  <a:off x="1484" y="2166"/>
                  <a:ext cx="4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2EAF2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46" name="AutoShape 234"/>
                <p:cNvSpPr>
                  <a:spLocks noChangeArrowheads="1"/>
                </p:cNvSpPr>
                <p:nvPr/>
              </p:nvSpPr>
              <p:spPr bwMode="auto">
                <a:xfrm rot="2700000">
                  <a:off x="1575" y="2176"/>
                  <a:ext cx="251" cy="251"/>
                </a:xfrm>
                <a:prstGeom prst="roundRect">
                  <a:avLst>
                    <a:gd name="adj" fmla="val 13356"/>
                  </a:avLst>
                </a:prstGeom>
                <a:solidFill>
                  <a:srgbClr val="E2EAF2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47" name="Arc 235"/>
                <p:cNvSpPr>
                  <a:spLocks/>
                </p:cNvSpPr>
                <p:nvPr/>
              </p:nvSpPr>
              <p:spPr bwMode="auto">
                <a:xfrm rot="10800000" flipV="1">
                  <a:off x="1484" y="1960"/>
                  <a:ext cx="4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779FC3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55948" name="Oval 236"/>
              <p:cNvSpPr>
                <a:spLocks noChangeArrowheads="1"/>
              </p:cNvSpPr>
              <p:nvPr/>
            </p:nvSpPr>
            <p:spPr bwMode="auto">
              <a:xfrm>
                <a:off x="2371" y="5120"/>
                <a:ext cx="241" cy="68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55904" name="Arc 192"/>
            <p:cNvSpPr>
              <a:spLocks/>
            </p:cNvSpPr>
            <p:nvPr/>
          </p:nvSpPr>
          <p:spPr bwMode="auto">
            <a:xfrm rot="10800000" flipH="1" flipV="1">
              <a:off x="276" y="4550"/>
              <a:ext cx="476" cy="23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905" name="Rectangle 193"/>
            <p:cNvSpPr>
              <a:spLocks noChangeArrowheads="1"/>
            </p:cNvSpPr>
            <p:nvPr/>
          </p:nvSpPr>
          <p:spPr bwMode="auto">
            <a:xfrm flipH="1">
              <a:off x="282" y="4777"/>
              <a:ext cx="464" cy="2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0" name="Group 194"/>
            <p:cNvGrpSpPr>
              <a:grpSpLocks/>
            </p:cNvGrpSpPr>
            <p:nvPr/>
          </p:nvGrpSpPr>
          <p:grpSpPr bwMode="auto">
            <a:xfrm flipH="1">
              <a:off x="304" y="4577"/>
              <a:ext cx="422" cy="455"/>
              <a:chOff x="1484" y="1960"/>
              <a:chExt cx="433" cy="467"/>
            </a:xfrm>
          </p:grpSpPr>
          <p:sp>
            <p:nvSpPr>
              <p:cNvPr id="755907" name="Arc 195"/>
              <p:cNvSpPr>
                <a:spLocks/>
              </p:cNvSpPr>
              <p:nvPr/>
            </p:nvSpPr>
            <p:spPr bwMode="auto">
              <a:xfrm flipV="1">
                <a:off x="1484" y="2174"/>
                <a:ext cx="433" cy="216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2EAF2"/>
              </a:solidFill>
              <a:ln w="158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08" name="AutoShape 196"/>
              <p:cNvSpPr>
                <a:spLocks noChangeArrowheads="1"/>
              </p:cNvSpPr>
              <p:nvPr/>
            </p:nvSpPr>
            <p:spPr bwMode="auto">
              <a:xfrm rot="2700000">
                <a:off x="1575" y="2176"/>
                <a:ext cx="251" cy="251"/>
              </a:xfrm>
              <a:prstGeom prst="roundRect">
                <a:avLst>
                  <a:gd name="adj" fmla="val 13356"/>
                </a:avLst>
              </a:prstGeom>
              <a:solidFill>
                <a:srgbClr val="E2EAF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09" name="Arc 197"/>
              <p:cNvSpPr>
                <a:spLocks/>
              </p:cNvSpPr>
              <p:nvPr/>
            </p:nvSpPr>
            <p:spPr bwMode="auto">
              <a:xfrm rot="10800000" flipV="1">
                <a:off x="1484" y="1960"/>
                <a:ext cx="433" cy="216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779FC3"/>
              </a:solidFill>
              <a:ln w="158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55910" name="Oval 198"/>
            <p:cNvSpPr>
              <a:spLocks noChangeArrowheads="1"/>
            </p:cNvSpPr>
            <p:nvPr/>
          </p:nvSpPr>
          <p:spPr bwMode="auto">
            <a:xfrm flipH="1">
              <a:off x="389" y="5129"/>
              <a:ext cx="251" cy="71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951" name="Rectangle 153"/>
            <p:cNvSpPr>
              <a:spLocks noChangeArrowheads="1"/>
            </p:cNvSpPr>
            <p:nvPr/>
          </p:nvSpPr>
          <p:spPr bwMode="gray">
            <a:xfrm>
              <a:off x="342" y="4649"/>
              <a:ext cx="388" cy="1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141413" latinLnBrk="0">
                <a:lnSpc>
                  <a:spcPct val="11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이동정보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5952" name="Rectangle 153"/>
            <p:cNvSpPr>
              <a:spLocks noChangeArrowheads="1"/>
            </p:cNvSpPr>
            <p:nvPr/>
          </p:nvSpPr>
          <p:spPr bwMode="gray">
            <a:xfrm>
              <a:off x="1983" y="4651"/>
              <a:ext cx="347" cy="1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141413" latinLnBrk="0">
                <a:lnSpc>
                  <a:spcPct val="11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맞춤검색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5953" name="Rectangle 153"/>
            <p:cNvSpPr>
              <a:spLocks noChangeArrowheads="1"/>
            </p:cNvSpPr>
            <p:nvPr/>
          </p:nvSpPr>
          <p:spPr bwMode="gray">
            <a:xfrm>
              <a:off x="3635" y="4648"/>
              <a:ext cx="194" cy="1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141413" latinLnBrk="0">
                <a:lnSpc>
                  <a:spcPct val="11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리뷰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5956" name="Rectangle 28"/>
            <p:cNvSpPr>
              <a:spLocks noChangeArrowheads="1"/>
            </p:cNvSpPr>
            <p:nvPr/>
          </p:nvSpPr>
          <p:spPr bwMode="gray">
            <a:xfrm>
              <a:off x="303" y="4943"/>
              <a:ext cx="1008" cy="3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90488" indent="-90488" algn="l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대중교통에 대한 정보 제공</a:t>
              </a:r>
              <a:endParaRPr lang="en-US" altLang="ko-KR" sz="10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algn="l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도보에 대한 정보 제공</a:t>
              </a:r>
              <a:endParaRPr lang="en-US" altLang="ko-KR" sz="1000" dirty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</p:txBody>
        </p:sp>
        <p:sp>
          <p:nvSpPr>
            <p:cNvPr id="755957" name="Rectangle 28"/>
            <p:cNvSpPr>
              <a:spLocks noChangeArrowheads="1"/>
            </p:cNvSpPr>
            <p:nvPr/>
          </p:nvSpPr>
          <p:spPr bwMode="gray">
            <a:xfrm>
              <a:off x="1606" y="4969"/>
              <a:ext cx="1055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주위에 있는 관광지 정보 제공</a:t>
              </a:r>
              <a:endParaRPr lang="en-US" altLang="ko-KR" sz="10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</p:txBody>
        </p:sp>
        <p:sp>
          <p:nvSpPr>
            <p:cNvPr id="755958" name="Rectangle 28"/>
            <p:cNvSpPr>
              <a:spLocks noChangeArrowheads="1"/>
            </p:cNvSpPr>
            <p:nvPr/>
          </p:nvSpPr>
          <p:spPr bwMode="gray">
            <a:xfrm>
              <a:off x="2927" y="4893"/>
              <a:ext cx="1093" cy="3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en-US" altLang="ko-KR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SNS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를 통하여 관광지에 대한 신뢰성 있는 리뷰를 통하여 철저한 여행계획 세울 수 있음</a:t>
              </a:r>
            </a:p>
          </p:txBody>
        </p:sp>
      </p:grpSp>
      <p:grpSp>
        <p:nvGrpSpPr>
          <p:cNvPr id="11" name="Group 255"/>
          <p:cNvGrpSpPr>
            <a:grpSpLocks/>
          </p:cNvGrpSpPr>
          <p:nvPr/>
        </p:nvGrpSpPr>
        <p:grpSpPr bwMode="auto">
          <a:xfrm>
            <a:off x="1214422" y="5689251"/>
            <a:ext cx="4396115" cy="769418"/>
            <a:chOff x="900" y="3543"/>
            <a:chExt cx="2509" cy="452"/>
          </a:xfrm>
        </p:grpSpPr>
        <p:pic>
          <p:nvPicPr>
            <p:cNvPr id="755962" name="Picture 250" descr="사이드 박스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00" y="3551"/>
              <a:ext cx="1100" cy="444"/>
            </a:xfrm>
            <a:prstGeom prst="rect">
              <a:avLst/>
            </a:prstGeom>
            <a:noFill/>
          </p:spPr>
        </p:pic>
        <p:pic>
          <p:nvPicPr>
            <p:cNvPr id="755966" name="Picture 254" descr="사이드 박스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2309" y="3543"/>
              <a:ext cx="1100" cy="444"/>
            </a:xfrm>
            <a:prstGeom prst="rect">
              <a:avLst/>
            </a:prstGeom>
            <a:noFill/>
          </p:spPr>
        </p:pic>
      </p:grpSp>
      <p:sp>
        <p:nvSpPr>
          <p:cNvPr id="755968" name="Rectangle 256"/>
          <p:cNvSpPr>
            <a:spLocks noChangeArrowheads="1"/>
          </p:cNvSpPr>
          <p:nvPr/>
        </p:nvSpPr>
        <p:spPr bwMode="gray">
          <a:xfrm>
            <a:off x="1347785" y="5834169"/>
            <a:ext cx="1724025" cy="4062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buClr>
                <a:srgbClr val="808080"/>
              </a:buClr>
              <a:buFont typeface="Wingdings 2" pitchFamily="18" charset="2"/>
              <a:buNone/>
            </a:pPr>
            <a:r>
              <a:rPr lang="ko-KR" altLang="en-US" sz="1200" dirty="0" smtClean="0">
                <a:latin typeface="Rix모던고딕 EB" pitchFamily="18" charset="-127"/>
                <a:ea typeface="Rix모던고딕 EB" pitchFamily="18" charset="-127"/>
              </a:rPr>
              <a:t>도보와 대중교통에 대한 정보 </a:t>
            </a:r>
            <a:endParaRPr lang="en-US" altLang="ko-KR" sz="1200" dirty="0" smtClean="0">
              <a:latin typeface="Rix모던고딕 EB" pitchFamily="18" charset="-127"/>
              <a:ea typeface="Rix모던고딕 EB" pitchFamily="18" charset="-127"/>
            </a:endParaRPr>
          </a:p>
        </p:txBody>
      </p:sp>
      <p:sp>
        <p:nvSpPr>
          <p:cNvPr id="755970" name="Rectangle 258"/>
          <p:cNvSpPr>
            <a:spLocks noChangeArrowheads="1"/>
          </p:cNvSpPr>
          <p:nvPr/>
        </p:nvSpPr>
        <p:spPr bwMode="gray">
          <a:xfrm>
            <a:off x="3774376" y="5823655"/>
            <a:ext cx="1890713" cy="4062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buClr>
                <a:srgbClr val="808080"/>
              </a:buClr>
              <a:buFont typeface="Wingdings 2" pitchFamily="18" charset="2"/>
              <a:buNone/>
            </a:pPr>
            <a:r>
              <a:rPr lang="en-US" altLang="ko-KR" sz="1200" dirty="0" smtClean="0">
                <a:latin typeface="Rix모던고딕 EB" pitchFamily="18" charset="-127"/>
                <a:ea typeface="Rix모던고딕 EB" pitchFamily="18" charset="-127"/>
              </a:rPr>
              <a:t>SNS</a:t>
            </a:r>
            <a:r>
              <a:rPr lang="ko-KR" altLang="en-US" sz="1200" dirty="0" smtClean="0">
                <a:latin typeface="Rix모던고딕 EB" pitchFamily="18" charset="-127"/>
                <a:ea typeface="Rix모던고딕 EB" pitchFamily="18" charset="-127"/>
              </a:rPr>
              <a:t>통한 관광지에 대한 타 사용자들의 리뷰</a:t>
            </a:r>
            <a:endParaRPr lang="ko-KR" altLang="en-US" sz="1200" dirty="0">
              <a:latin typeface="Rix모던고딕 EB" pitchFamily="18" charset="-127"/>
              <a:ea typeface="Rix모던고딕 EB" pitchFamily="18" charset="-127"/>
            </a:endParaRPr>
          </a:p>
        </p:txBody>
      </p:sp>
      <p:sp>
        <p:nvSpPr>
          <p:cNvPr id="755979" name="AutoShape 267"/>
          <p:cNvSpPr>
            <a:spLocks noChangeArrowheads="1"/>
          </p:cNvSpPr>
          <p:nvPr/>
        </p:nvSpPr>
        <p:spPr bwMode="gray">
          <a:xfrm>
            <a:off x="749300" y="1898650"/>
            <a:ext cx="5848350" cy="307975"/>
          </a:xfrm>
          <a:prstGeom prst="roundRect">
            <a:avLst>
              <a:gd name="adj" fmla="val 50000"/>
            </a:avLst>
          </a:prstGeom>
          <a:solidFill>
            <a:srgbClr val="CADAE8"/>
          </a:solidFill>
          <a:ln w="635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0" name="Arc 268"/>
          <p:cNvSpPr>
            <a:spLocks/>
          </p:cNvSpPr>
          <p:nvPr/>
        </p:nvSpPr>
        <p:spPr bwMode="gray">
          <a:xfrm>
            <a:off x="300038" y="1947863"/>
            <a:ext cx="906462" cy="9048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1600 w 43200"/>
              <a:gd name="T1" fmla="*/ 0 h 43200"/>
              <a:gd name="T2" fmla="*/ 549 w 43200"/>
              <a:gd name="T3" fmla="*/ 16761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bg1"/>
          </a:solidFill>
          <a:ln w="104775">
            <a:solidFill>
              <a:srgbClr val="CADAE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1" name="Oval 269"/>
          <p:cNvSpPr>
            <a:spLocks noChangeArrowheads="1"/>
          </p:cNvSpPr>
          <p:nvPr/>
        </p:nvSpPr>
        <p:spPr bwMode="gray">
          <a:xfrm>
            <a:off x="701675" y="1898650"/>
            <a:ext cx="98425" cy="100013"/>
          </a:xfrm>
          <a:prstGeom prst="ellipse">
            <a:avLst/>
          </a:prstGeom>
          <a:solidFill>
            <a:srgbClr val="CADAE8"/>
          </a:solidFill>
          <a:ln w="635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2" name="Oval 270"/>
          <p:cNvSpPr>
            <a:spLocks noChangeArrowheads="1"/>
          </p:cNvSpPr>
          <p:nvPr/>
        </p:nvSpPr>
        <p:spPr bwMode="gray">
          <a:xfrm>
            <a:off x="260350" y="2257425"/>
            <a:ext cx="100013" cy="98425"/>
          </a:xfrm>
          <a:prstGeom prst="ellipse">
            <a:avLst/>
          </a:prstGeom>
          <a:solidFill>
            <a:srgbClr val="CADAE8"/>
          </a:solidFill>
          <a:ln w="635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3" name="Rectangle 271"/>
          <p:cNvSpPr>
            <a:spLocks noChangeArrowheads="1"/>
          </p:cNvSpPr>
          <p:nvPr/>
        </p:nvSpPr>
        <p:spPr bwMode="gray">
          <a:xfrm>
            <a:off x="763588" y="1898650"/>
            <a:ext cx="215900" cy="49213"/>
          </a:xfrm>
          <a:prstGeom prst="rect">
            <a:avLst/>
          </a:prstGeom>
          <a:solidFill>
            <a:srgbClr val="CADAE8"/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5" name="Arc 273"/>
          <p:cNvSpPr>
            <a:spLocks/>
          </p:cNvSpPr>
          <p:nvPr/>
        </p:nvSpPr>
        <p:spPr bwMode="gray">
          <a:xfrm>
            <a:off x="349250" y="2000250"/>
            <a:ext cx="806450" cy="8001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354 w 43200"/>
              <a:gd name="T1" fmla="*/ 14074 h 43200"/>
              <a:gd name="T2" fmla="*/ 549 w 43200"/>
              <a:gd name="T3" fmla="*/ 16761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1353" y="14073"/>
                </a:moveTo>
                <a:cubicBezTo>
                  <a:pt x="4498" y="5612"/>
                  <a:pt x="12573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</a:path>
              <a:path w="43200" h="43200" stroke="0" extrusionOk="0">
                <a:moveTo>
                  <a:pt x="1353" y="14073"/>
                </a:moveTo>
                <a:cubicBezTo>
                  <a:pt x="4498" y="5612"/>
                  <a:pt x="12573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bg1"/>
          </a:solidFill>
          <a:ln w="1047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6" name="Text Box 274"/>
          <p:cNvSpPr txBox="1">
            <a:spLocks noChangeArrowheads="1"/>
          </p:cNvSpPr>
          <p:nvPr/>
        </p:nvSpPr>
        <p:spPr bwMode="auto">
          <a:xfrm>
            <a:off x="793750" y="2122488"/>
            <a:ext cx="246862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3300" b="1" dirty="0" smtClean="0">
                <a:solidFill>
                  <a:srgbClr val="3E688E"/>
                </a:solidFill>
                <a:latin typeface="Rix모던고딕 EB" pitchFamily="18" charset="-127"/>
                <a:ea typeface="Rix모던고딕 EB" pitchFamily="18" charset="-127"/>
              </a:rPr>
              <a:t>2</a:t>
            </a:r>
            <a:endParaRPr lang="en-US" altLang="ko-KR" sz="3300" b="1" dirty="0">
              <a:solidFill>
                <a:srgbClr val="3E688E"/>
              </a:solidFill>
              <a:latin typeface="Rix모던고딕 EB" pitchFamily="18" charset="-127"/>
              <a:ea typeface="Rix모던고딕 EB" pitchFamily="18" charset="-127"/>
            </a:endParaRPr>
          </a:p>
        </p:txBody>
      </p:sp>
      <p:pic>
        <p:nvPicPr>
          <p:cNvPr id="755987" name="Picture 275" descr="표지판 사본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0350" y="1539875"/>
            <a:ext cx="431800" cy="647700"/>
          </a:xfrm>
          <a:prstGeom prst="rect">
            <a:avLst/>
          </a:prstGeom>
          <a:noFill/>
        </p:spPr>
      </p:pic>
      <p:sp>
        <p:nvSpPr>
          <p:cNvPr id="755988" name="WordArt 276"/>
          <p:cNvSpPr>
            <a:spLocks noChangeArrowheads="1" noChangeShapeType="1" noTextEdit="1"/>
          </p:cNvSpPr>
          <p:nvPr/>
        </p:nvSpPr>
        <p:spPr bwMode="auto">
          <a:xfrm>
            <a:off x="476250" y="2325688"/>
            <a:ext cx="304800" cy="171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sz="1200" kern="10" dirty="0" err="1" smtClean="0">
                <a:ln w="28575">
                  <a:noFill/>
                  <a:round/>
                  <a:headEnd/>
                  <a:tailEnd type="none" w="med" len="sm"/>
                </a:ln>
                <a:latin typeface="Rix모던고딕 EB"/>
                <a:ea typeface="Rix모던고딕 EB"/>
              </a:rPr>
              <a:t>타겟</a:t>
            </a:r>
            <a:endParaRPr lang="ko-KR" altLang="en-US" sz="1200" kern="10" dirty="0">
              <a:ln w="28575">
                <a:noFill/>
                <a:round/>
                <a:headEnd/>
                <a:tailEnd type="none" w="med" len="sm"/>
              </a:ln>
              <a:latin typeface="Rix모던고딕 EB"/>
              <a:ea typeface="Rix모던고딕 EB"/>
            </a:endParaRPr>
          </a:p>
        </p:txBody>
      </p:sp>
      <p:sp>
        <p:nvSpPr>
          <p:cNvPr id="97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3.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주요 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Target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고객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(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계속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)</a:t>
            </a:r>
            <a:endParaRPr kumimoji="1" lang="ko-KR" altLang="en-US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grpSp>
        <p:nvGrpSpPr>
          <p:cNvPr id="15" name="Group 145"/>
          <p:cNvGrpSpPr>
            <a:grpSpLocks/>
          </p:cNvGrpSpPr>
          <p:nvPr/>
        </p:nvGrpSpPr>
        <p:grpSpPr bwMode="auto">
          <a:xfrm>
            <a:off x="2636652" y="5258172"/>
            <a:ext cx="1584697" cy="342900"/>
            <a:chOff x="2836" y="5022"/>
            <a:chExt cx="612" cy="216"/>
          </a:xfrm>
        </p:grpSpPr>
        <p:sp>
          <p:nvSpPr>
            <p:cNvPr id="101" name="WordArt 141"/>
            <p:cNvSpPr>
              <a:spLocks noChangeArrowheads="1" noChangeShapeType="1" noTextEdit="1"/>
            </p:cNvSpPr>
            <p:nvPr/>
          </p:nvSpPr>
          <p:spPr bwMode="gray">
            <a:xfrm>
              <a:off x="2836" y="5022"/>
              <a:ext cx="612" cy="21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200" kern="10" spc="-60" dirty="0" smtClean="0"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noFill/>
                  <a:latin typeface="Rix모던고딕 EB"/>
                  <a:ea typeface="Rix모던고딕 EB"/>
                </a:rPr>
                <a:t>사용자 이용 확대를 위한 </a:t>
              </a:r>
            </a:p>
            <a:p>
              <a:pPr algn="ctr"/>
              <a:r>
                <a:rPr lang="ko-KR" altLang="en-US" sz="1200" kern="10" spc="-60" dirty="0" smtClean="0"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noFill/>
                  <a:latin typeface="Rix모던고딕 EB"/>
                  <a:ea typeface="Rix모던고딕 EB"/>
                </a:rPr>
                <a:t>최적의 서비스 제공</a:t>
              </a:r>
            </a:p>
          </p:txBody>
        </p:sp>
        <p:sp>
          <p:nvSpPr>
            <p:cNvPr id="102" name="WordArt 144"/>
            <p:cNvSpPr>
              <a:spLocks noChangeArrowheads="1" noChangeShapeType="1" noTextEdit="1"/>
            </p:cNvSpPr>
            <p:nvPr/>
          </p:nvSpPr>
          <p:spPr bwMode="gray">
            <a:xfrm>
              <a:off x="2836" y="5022"/>
              <a:ext cx="612" cy="21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200" kern="10" spc="-60" dirty="0" smtClean="0">
                  <a:ln w="6350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Rix모던고딕 EB"/>
                  <a:ea typeface="Rix모던고딕 EB"/>
                </a:rPr>
                <a:t>사용자 이용 확대를 위한 </a:t>
              </a:r>
              <a:endParaRPr lang="en-US" altLang="ko-KR" sz="1200" kern="10" spc="-60" dirty="0" smtClean="0">
                <a:ln w="6350">
                  <a:noFill/>
                  <a:round/>
                  <a:headEnd/>
                  <a:tailEnd/>
                </a:ln>
                <a:solidFill>
                  <a:schemeClr val="bg1"/>
                </a:solidFill>
                <a:latin typeface="Rix모던고딕 EB"/>
                <a:ea typeface="Rix모던고딕 EB"/>
              </a:endParaRPr>
            </a:p>
            <a:p>
              <a:pPr algn="ctr"/>
              <a:r>
                <a:rPr lang="ko-KR" altLang="en-US" sz="1200" kern="10" spc="-60" dirty="0" smtClean="0">
                  <a:ln w="6350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Rix모던고딕 EB"/>
                  <a:ea typeface="Rix모던고딕 EB"/>
                </a:rPr>
                <a:t>최적의 서비스 제공</a:t>
              </a:r>
              <a:endParaRPr lang="ko-KR" altLang="en-US" sz="1200" kern="10" spc="-60" dirty="0">
                <a:ln w="6350">
                  <a:noFill/>
                  <a:round/>
                  <a:headEnd/>
                  <a:tailEnd/>
                </a:ln>
                <a:solidFill>
                  <a:schemeClr val="bg1"/>
                </a:solidFill>
                <a:latin typeface="Rix모던고딕 EB"/>
                <a:ea typeface="Rix모던고딕 EB"/>
              </a:endParaRPr>
            </a:p>
          </p:txBody>
        </p:sp>
      </p:grpSp>
      <p:sp>
        <p:nvSpPr>
          <p:cNvPr id="107" name="Rectangle 562"/>
          <p:cNvSpPr>
            <a:spLocks noChangeArrowheads="1"/>
          </p:cNvSpPr>
          <p:nvPr/>
        </p:nvSpPr>
        <p:spPr bwMode="gray">
          <a:xfrm flipH="1">
            <a:off x="1349375" y="2252662"/>
            <a:ext cx="5175250" cy="75612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36000" tIns="0" rIns="36000" bIns="0"/>
          <a:lstStyle/>
          <a:p>
            <a:pPr defTabSz="1041400" fontAlgn="ctr" latinLnBrk="0">
              <a:lnSpc>
                <a:spcPct val="120000"/>
              </a:lnSpc>
              <a:spcBef>
                <a:spcPct val="30000"/>
              </a:spcBef>
              <a:buClr>
                <a:srgbClr val="006699"/>
              </a:buClr>
              <a:buSzPct val="95000"/>
            </a:pPr>
            <a:r>
              <a:rPr lang="ko-KR" altLang="en-US" sz="1200" dirty="0" smtClean="0"/>
              <a:t>여행에 관심이 많은 관광객들은 주위에 어떤 관광지가 있는지에 대한 신뢰성 있는 정보를 얻기 힘듭니다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이를 위해 관광지 리뷰 서비스를 제공합니다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타 사용자들의 리뷰를 통해 정보를 습득함으로써 철저한 여행계획을 세울 수 있습니다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도보 이동 시 길을 찾아가기가 불편합니다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이를 해결하기 위해 도보 길안내 서비스를 제공합니다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Rix모던고딕 M" pitchFamily="18" charset="-127"/>
              <a:ea typeface="Rix모던고딕 M" pitchFamily="18" charset="-127"/>
              <a:cs typeface="한컴돋움" pitchFamily="18" charset="2"/>
            </a:endParaRPr>
          </a:p>
        </p:txBody>
      </p:sp>
      <p:sp>
        <p:nvSpPr>
          <p:cNvPr id="91" name="Rectangle 282"/>
          <p:cNvSpPr>
            <a:spLocks noChangeArrowheads="1"/>
          </p:cNvSpPr>
          <p:nvPr/>
        </p:nvSpPr>
        <p:spPr bwMode="auto">
          <a:xfrm>
            <a:off x="1273160" y="1939904"/>
            <a:ext cx="2627321" cy="21544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algn="ctr" defTabSz="995363" latinLnBrk="0">
              <a:buClr>
                <a:prstClr val="black"/>
              </a:buClr>
              <a:buSzPct val="100000"/>
              <a:defRPr/>
            </a:pPr>
            <a:r>
              <a:rPr lang="ko-KR" altLang="en-US" sz="1400" dirty="0" smtClean="0"/>
              <a:t>배낭여행을 주로 하는 대학생 관광객</a:t>
            </a:r>
            <a:endParaRPr lang="ko-KR" altLang="en-US" sz="1400" dirty="0">
              <a:solidFill>
                <a:prstClr val="black"/>
              </a:solidFill>
              <a:latin typeface="Rix모던고딕 B" pitchFamily="18" charset="-127"/>
              <a:ea typeface="Rix모던고딕 B" pitchFamily="18" charset="-127"/>
              <a:cs typeface="Arial" pitchFamily="34" charset="0"/>
            </a:endParaRPr>
          </a:p>
        </p:txBody>
      </p:sp>
      <p:sp>
        <p:nvSpPr>
          <p:cNvPr id="104" name="모서리가 둥근 직사각형 12"/>
          <p:cNvSpPr>
            <a:spLocks noChangeArrowheads="1"/>
          </p:cNvSpPr>
          <p:nvPr/>
        </p:nvSpPr>
        <p:spPr bwMode="auto">
          <a:xfrm>
            <a:off x="2786058" y="3693375"/>
            <a:ext cx="3779881" cy="61555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  <a:scene3d>
              <a:camera prst="orthographicFront"/>
              <a:lightRig rig="threePt" dir="t"/>
            </a:scene3d>
            <a:sp3d contourW="19050">
              <a:bevelT w="6350" h="12700"/>
              <a:contourClr>
                <a:schemeClr val="bg1"/>
              </a:contourClr>
            </a:sp3d>
          </a:bodyPr>
          <a:lstStyle/>
          <a:p>
            <a:pPr defTabSz="985838">
              <a:defRPr/>
            </a:pP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배낭여행 관광객을 위한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effectLst>
                <a:outerShdw blurRad="50800" dist="50800" dir="2700000" algn="tl" rotWithShape="0">
                  <a:prstClr val="black">
                    <a:alpha val="25000"/>
                  </a:prstClr>
                </a:outerShdw>
              </a:effectLst>
              <a:latin typeface="산돌향기B" pitchFamily="2" charset="-127"/>
              <a:ea typeface="산돌향기B" pitchFamily="2" charset="-127"/>
            </a:endParaRPr>
          </a:p>
          <a:p>
            <a:pPr defTabSz="985838">
              <a:defRPr/>
            </a:pP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   관광지 정보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,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도보 길안내 서비스 제공</a:t>
            </a:r>
          </a:p>
        </p:txBody>
      </p:sp>
    </p:spTree>
    <p:extLst>
      <p:ext uri="{BB962C8B-B14F-4D97-AF65-F5344CB8AC3E}">
        <p14:creationId xmlns="" xmlns:p14="http://schemas.microsoft.com/office/powerpoint/2010/main" val="29910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66" descr="바닦"/>
          <p:cNvPicPr>
            <a:picLocks noChangeAspect="1" noChangeArrowheads="1"/>
          </p:cNvPicPr>
          <p:nvPr/>
        </p:nvPicPr>
        <p:blipFill>
          <a:blip r:embed="rId2" cstate="print">
            <a:lum bright="6000"/>
          </a:blip>
          <a:srcRect/>
          <a:stretch>
            <a:fillRect/>
          </a:stretch>
        </p:blipFill>
        <p:spPr bwMode="auto">
          <a:xfrm>
            <a:off x="260350" y="2076439"/>
            <a:ext cx="6337300" cy="149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1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650" y="3342679"/>
            <a:ext cx="6375400" cy="1903018"/>
          </a:xfrm>
          <a:prstGeom prst="rect">
            <a:avLst/>
          </a:prstGeom>
          <a:noFill/>
        </p:spPr>
      </p:pic>
      <p:pic>
        <p:nvPicPr>
          <p:cNvPr id="755975" name="Picture 263" descr="바닥"/>
          <p:cNvPicPr>
            <a:picLocks noChangeAspect="1" noChangeArrowheads="1"/>
          </p:cNvPicPr>
          <p:nvPr/>
        </p:nvPicPr>
        <p:blipFill>
          <a:blip r:embed="rId4" cstate="print"/>
          <a:srcRect l="13142" t="29468" r="13142"/>
          <a:stretch>
            <a:fillRect/>
          </a:stretch>
        </p:blipFill>
        <p:spPr bwMode="auto">
          <a:xfrm>
            <a:off x="274638" y="5505450"/>
            <a:ext cx="6335712" cy="1290638"/>
          </a:xfrm>
          <a:prstGeom prst="rect">
            <a:avLst/>
          </a:prstGeom>
          <a:noFill/>
        </p:spPr>
      </p:pic>
      <p:grpSp>
        <p:nvGrpSpPr>
          <p:cNvPr id="2" name="Group 259"/>
          <p:cNvGrpSpPr>
            <a:grpSpLocks/>
          </p:cNvGrpSpPr>
          <p:nvPr/>
        </p:nvGrpSpPr>
        <p:grpSpPr bwMode="auto">
          <a:xfrm>
            <a:off x="1116013" y="4943475"/>
            <a:ext cx="4492625" cy="812800"/>
            <a:chOff x="1055" y="4204"/>
            <a:chExt cx="2514" cy="348"/>
          </a:xfrm>
        </p:grpSpPr>
        <p:sp>
          <p:nvSpPr>
            <p:cNvPr id="755972" name="Freeform 260"/>
            <p:cNvSpPr>
              <a:spLocks/>
            </p:cNvSpPr>
            <p:nvPr/>
          </p:nvSpPr>
          <p:spPr bwMode="auto">
            <a:xfrm>
              <a:off x="2664" y="4371"/>
              <a:ext cx="905" cy="181"/>
            </a:xfrm>
            <a:custGeom>
              <a:avLst/>
              <a:gdLst/>
              <a:ahLst/>
              <a:cxnLst>
                <a:cxn ang="0">
                  <a:pos x="180" y="212"/>
                </a:cxn>
                <a:cxn ang="0">
                  <a:pos x="0" y="0"/>
                </a:cxn>
                <a:cxn ang="0">
                  <a:pos x="932" y="212"/>
                </a:cxn>
                <a:cxn ang="0">
                  <a:pos x="180" y="212"/>
                </a:cxn>
              </a:cxnLst>
              <a:rect l="0" t="0" r="r" b="b"/>
              <a:pathLst>
                <a:path w="932" h="212">
                  <a:moveTo>
                    <a:pt x="180" y="212"/>
                  </a:moveTo>
                  <a:lnTo>
                    <a:pt x="0" y="0"/>
                  </a:lnTo>
                  <a:lnTo>
                    <a:pt x="932" y="212"/>
                  </a:lnTo>
                  <a:lnTo>
                    <a:pt x="180" y="212"/>
                  </a:lnTo>
                  <a:close/>
                </a:path>
              </a:pathLst>
            </a:custGeom>
            <a:gradFill rotWithShape="0">
              <a:gsLst>
                <a:gs pos="0">
                  <a:srgbClr val="BEBEBE"/>
                </a:gs>
                <a:gs pos="100000">
                  <a:srgbClr val="BEBEBE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5973" name="Freeform 261"/>
            <p:cNvSpPr>
              <a:spLocks/>
            </p:cNvSpPr>
            <p:nvPr/>
          </p:nvSpPr>
          <p:spPr bwMode="auto">
            <a:xfrm>
              <a:off x="1608" y="4204"/>
              <a:ext cx="1403" cy="348"/>
            </a:xfrm>
            <a:custGeom>
              <a:avLst/>
              <a:gdLst/>
              <a:ahLst/>
              <a:cxnLst>
                <a:cxn ang="0">
                  <a:pos x="211" y="408"/>
                </a:cxn>
                <a:cxn ang="0">
                  <a:pos x="388" y="184"/>
                </a:cxn>
                <a:cxn ang="0">
                  <a:pos x="0" y="264"/>
                </a:cxn>
                <a:cxn ang="0">
                  <a:pos x="725" y="0"/>
                </a:cxn>
                <a:cxn ang="0">
                  <a:pos x="1445" y="264"/>
                </a:cxn>
                <a:cxn ang="0">
                  <a:pos x="1061" y="182"/>
                </a:cxn>
                <a:cxn ang="0">
                  <a:pos x="1245" y="408"/>
                </a:cxn>
                <a:cxn ang="0">
                  <a:pos x="211" y="408"/>
                </a:cxn>
              </a:cxnLst>
              <a:rect l="0" t="0" r="r" b="b"/>
              <a:pathLst>
                <a:path w="1445" h="408">
                  <a:moveTo>
                    <a:pt x="211" y="408"/>
                  </a:moveTo>
                  <a:lnTo>
                    <a:pt x="388" y="184"/>
                  </a:lnTo>
                  <a:lnTo>
                    <a:pt x="0" y="264"/>
                  </a:lnTo>
                  <a:lnTo>
                    <a:pt x="725" y="0"/>
                  </a:lnTo>
                  <a:lnTo>
                    <a:pt x="1445" y="264"/>
                  </a:lnTo>
                  <a:lnTo>
                    <a:pt x="1061" y="182"/>
                  </a:lnTo>
                  <a:lnTo>
                    <a:pt x="1245" y="408"/>
                  </a:lnTo>
                  <a:lnTo>
                    <a:pt x="211" y="408"/>
                  </a:lnTo>
                  <a:close/>
                </a:path>
              </a:pathLst>
            </a:custGeom>
            <a:gradFill rotWithShape="0">
              <a:gsLst>
                <a:gs pos="0">
                  <a:srgbClr val="C4C4C4"/>
                </a:gs>
                <a:gs pos="100000">
                  <a:srgbClr val="C4C4C4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25400" dir="16200000" algn="ctr" rotWithShape="0">
                <a:schemeClr val="bg1"/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5974" name="Freeform 262"/>
            <p:cNvSpPr>
              <a:spLocks/>
            </p:cNvSpPr>
            <p:nvPr/>
          </p:nvSpPr>
          <p:spPr bwMode="auto">
            <a:xfrm flipH="1">
              <a:off x="1055" y="4371"/>
              <a:ext cx="905" cy="181"/>
            </a:xfrm>
            <a:custGeom>
              <a:avLst/>
              <a:gdLst/>
              <a:ahLst/>
              <a:cxnLst>
                <a:cxn ang="0">
                  <a:pos x="180" y="212"/>
                </a:cxn>
                <a:cxn ang="0">
                  <a:pos x="0" y="0"/>
                </a:cxn>
                <a:cxn ang="0">
                  <a:pos x="932" y="212"/>
                </a:cxn>
                <a:cxn ang="0">
                  <a:pos x="180" y="212"/>
                </a:cxn>
              </a:cxnLst>
              <a:rect l="0" t="0" r="r" b="b"/>
              <a:pathLst>
                <a:path w="932" h="212">
                  <a:moveTo>
                    <a:pt x="180" y="212"/>
                  </a:moveTo>
                  <a:lnTo>
                    <a:pt x="0" y="0"/>
                  </a:lnTo>
                  <a:lnTo>
                    <a:pt x="932" y="212"/>
                  </a:lnTo>
                  <a:lnTo>
                    <a:pt x="180" y="212"/>
                  </a:lnTo>
                  <a:close/>
                </a:path>
              </a:pathLst>
            </a:custGeom>
            <a:gradFill rotWithShape="0">
              <a:gsLst>
                <a:gs pos="0">
                  <a:srgbClr val="BEBEBE"/>
                </a:gs>
                <a:gs pos="100000">
                  <a:srgbClr val="BEBEBE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Group 147"/>
          <p:cNvGrpSpPr>
            <a:grpSpLocks/>
          </p:cNvGrpSpPr>
          <p:nvPr/>
        </p:nvGrpSpPr>
        <p:grpSpPr bwMode="auto">
          <a:xfrm>
            <a:off x="254000" y="8489950"/>
            <a:ext cx="6346825" cy="901700"/>
            <a:chOff x="160" y="5258"/>
            <a:chExt cx="3998" cy="568"/>
          </a:xfrm>
        </p:grpSpPr>
        <p:sp>
          <p:nvSpPr>
            <p:cNvPr id="755860" name="AutoShape 148"/>
            <p:cNvSpPr>
              <a:spLocks noChangeArrowheads="1"/>
            </p:cNvSpPr>
            <p:nvPr/>
          </p:nvSpPr>
          <p:spPr bwMode="gray">
            <a:xfrm>
              <a:off x="160" y="5297"/>
              <a:ext cx="3998" cy="478"/>
            </a:xfrm>
            <a:prstGeom prst="roundRect">
              <a:avLst>
                <a:gd name="adj" fmla="val 5051"/>
              </a:avLst>
            </a:prstGeom>
            <a:solidFill>
              <a:srgbClr val="EAEAEA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1" name="AutoShape 149"/>
            <p:cNvSpPr>
              <a:spLocks noChangeArrowheads="1"/>
            </p:cNvSpPr>
            <p:nvPr/>
          </p:nvSpPr>
          <p:spPr bwMode="gray">
            <a:xfrm>
              <a:off x="279" y="5318"/>
              <a:ext cx="3832" cy="436"/>
            </a:xfrm>
            <a:prstGeom prst="roundRect">
              <a:avLst>
                <a:gd name="adj" fmla="val 4579"/>
              </a:avLst>
            </a:prstGeom>
            <a:solidFill>
              <a:schemeClr val="bg1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2" name="Rectangle 562"/>
            <p:cNvSpPr>
              <a:spLocks noChangeArrowheads="1"/>
            </p:cNvSpPr>
            <p:nvPr/>
          </p:nvSpPr>
          <p:spPr bwMode="gray">
            <a:xfrm flipH="1">
              <a:off x="828" y="5384"/>
              <a:ext cx="3146" cy="327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목적지까지의 길안내 서비스를 제공하여 목적지까지의 이동에 대한 불편함 감소</a:t>
              </a:r>
              <a:endParaRPr lang="en-US" altLang="ko-KR" sz="10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관광지 검색에 의하여 사용자가 원하는 관광지 정보 제공</a:t>
              </a:r>
              <a:endParaRPr lang="en-US" altLang="ko-KR" sz="10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err="1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카풀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 서비스 제공에 의하여 동행자를 구함으로써 </a:t>
              </a:r>
              <a:r>
                <a:rPr lang="ko-KR" altLang="en-US" sz="1000" dirty="0" err="1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유류비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 절약</a:t>
              </a:r>
              <a:endParaRPr lang="en-US" altLang="ko-KR" sz="10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</p:txBody>
        </p:sp>
        <p:pic>
          <p:nvPicPr>
            <p:cNvPr id="755863" name="Picture 15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gray">
            <a:xfrm>
              <a:off x="274" y="5258"/>
              <a:ext cx="518" cy="56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</p:pic>
        <p:sp>
          <p:nvSpPr>
            <p:cNvPr id="755864" name="AutoShape 152"/>
            <p:cNvSpPr>
              <a:spLocks noChangeArrowheads="1"/>
            </p:cNvSpPr>
            <p:nvPr/>
          </p:nvSpPr>
          <p:spPr bwMode="gray">
            <a:xfrm>
              <a:off x="241" y="5264"/>
              <a:ext cx="562" cy="34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D5E3EF"/>
                </a:gs>
                <a:gs pos="50000">
                  <a:srgbClr val="D5E3EF">
                    <a:gamma/>
                    <a:tint val="52941"/>
                    <a:invGamma/>
                  </a:srgbClr>
                </a:gs>
                <a:gs pos="100000">
                  <a:srgbClr val="D5E3EF"/>
                </a:gs>
              </a:gsLst>
              <a:lin ang="5400000" scaled="1"/>
            </a:gra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5" name="Arc 153"/>
            <p:cNvSpPr>
              <a:spLocks/>
            </p:cNvSpPr>
            <p:nvPr/>
          </p:nvSpPr>
          <p:spPr bwMode="gray">
            <a:xfrm>
              <a:off x="214" y="5264"/>
              <a:ext cx="60" cy="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61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8FB5D5"/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6" name="Arc 154"/>
            <p:cNvSpPr>
              <a:spLocks/>
            </p:cNvSpPr>
            <p:nvPr/>
          </p:nvSpPr>
          <p:spPr bwMode="gray">
            <a:xfrm>
              <a:off x="774" y="5264"/>
              <a:ext cx="60" cy="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61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61"/>
                  </a:moveTo>
                  <a:cubicBezTo>
                    <a:pt x="21" y="9646"/>
                    <a:pt x="9685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8FB5D5"/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7" name="Oval 155"/>
            <p:cNvSpPr>
              <a:spLocks noChangeArrowheads="1"/>
            </p:cNvSpPr>
            <p:nvPr/>
          </p:nvSpPr>
          <p:spPr bwMode="auto">
            <a:xfrm flipV="1">
              <a:off x="379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8" name="Oval 156"/>
            <p:cNvSpPr>
              <a:spLocks noChangeArrowheads="1"/>
            </p:cNvSpPr>
            <p:nvPr/>
          </p:nvSpPr>
          <p:spPr bwMode="auto">
            <a:xfrm flipV="1">
              <a:off x="480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69" name="Oval 157"/>
            <p:cNvSpPr>
              <a:spLocks noChangeArrowheads="1"/>
            </p:cNvSpPr>
            <p:nvPr/>
          </p:nvSpPr>
          <p:spPr bwMode="auto">
            <a:xfrm flipV="1">
              <a:off x="581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70" name="Oval 158"/>
            <p:cNvSpPr>
              <a:spLocks noChangeArrowheads="1"/>
            </p:cNvSpPr>
            <p:nvPr/>
          </p:nvSpPr>
          <p:spPr bwMode="auto">
            <a:xfrm flipV="1">
              <a:off x="683" y="5339"/>
              <a:ext cx="23" cy="23"/>
            </a:xfrm>
            <a:prstGeom prst="ellipse">
              <a:avLst/>
            </a:prstGeom>
            <a:solidFill>
              <a:srgbClr val="4D89B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871" name="Text Box 159"/>
            <p:cNvSpPr txBox="1">
              <a:spLocks noChangeArrowheads="1"/>
            </p:cNvSpPr>
            <p:nvPr/>
          </p:nvSpPr>
          <p:spPr bwMode="auto">
            <a:xfrm flipH="1">
              <a:off x="326" y="5380"/>
              <a:ext cx="420" cy="1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033463" latinLnBrk="0">
                <a:spcBef>
                  <a:spcPct val="50000"/>
                </a:spcBef>
              </a:pPr>
              <a:r>
                <a:rPr lang="ko-KR" altLang="en-US" sz="1100" i="1" dirty="0"/>
                <a:t>제 약  조 건</a:t>
              </a:r>
            </a:p>
          </p:txBody>
        </p:sp>
      </p:grpSp>
      <p:pic>
        <p:nvPicPr>
          <p:cNvPr id="755858" name="Picture 146"/>
          <p:cNvPicPr>
            <a:picLocks noChangeAspect="1" noChangeArrowheads="1"/>
          </p:cNvPicPr>
          <p:nvPr/>
        </p:nvPicPr>
        <p:blipFill>
          <a:blip r:embed="rId6" cstate="print">
            <a:lum bright="18000"/>
            <a:grayscl/>
          </a:blip>
          <a:srcRect/>
          <a:stretch>
            <a:fillRect/>
          </a:stretch>
        </p:blipFill>
        <p:spPr bwMode="gray">
          <a:xfrm>
            <a:off x="123825" y="6838950"/>
            <a:ext cx="6616700" cy="1011238"/>
          </a:xfrm>
          <a:prstGeom prst="rect">
            <a:avLst/>
          </a:prstGeom>
          <a:noFill/>
          <a:ln w="3175" algn="ctr">
            <a:noFill/>
            <a:prstDash val="sysDot"/>
            <a:miter lim="800000"/>
            <a:headEnd/>
            <a:tailEnd/>
          </a:ln>
          <a:effectLst/>
        </p:spPr>
      </p:pic>
      <p:grpSp>
        <p:nvGrpSpPr>
          <p:cNvPr id="4" name="Group 184"/>
          <p:cNvGrpSpPr>
            <a:grpSpLocks/>
          </p:cNvGrpSpPr>
          <p:nvPr/>
        </p:nvGrpSpPr>
        <p:grpSpPr bwMode="auto">
          <a:xfrm>
            <a:off x="1751013" y="6862764"/>
            <a:ext cx="3362325" cy="315912"/>
            <a:chOff x="408" y="3409"/>
            <a:chExt cx="1413" cy="175"/>
          </a:xfrm>
        </p:grpSpPr>
        <p:pic>
          <p:nvPicPr>
            <p:cNvPr id="755897" name="Picture 185"/>
            <p:cNvPicPr>
              <a:picLocks noChangeAspect="1" noChangeArrowheads="1"/>
            </p:cNvPicPr>
            <p:nvPr/>
          </p:nvPicPr>
          <p:blipFill>
            <a:blip r:embed="rId7" cstate="print">
              <a:lum bright="-18000" contrast="36000"/>
            </a:blip>
            <a:srcRect/>
            <a:stretch>
              <a:fillRect/>
            </a:stretch>
          </p:blipFill>
          <p:spPr bwMode="gray">
            <a:xfrm flipV="1">
              <a:off x="408" y="3409"/>
              <a:ext cx="1413" cy="175"/>
            </a:xfrm>
            <a:prstGeom prst="rect">
              <a:avLst/>
            </a:prstGeom>
            <a:noFill/>
            <a:ln w="3175" algn="ctr">
              <a:noFill/>
              <a:prstDash val="sysDot"/>
              <a:miter lim="800000"/>
              <a:headEnd/>
              <a:tailEnd/>
            </a:ln>
            <a:effectLst/>
          </p:spPr>
        </p:pic>
        <p:sp>
          <p:nvSpPr>
            <p:cNvPr id="755898" name="Text Box 24"/>
            <p:cNvSpPr txBox="1">
              <a:spLocks noChangeArrowheads="1"/>
            </p:cNvSpPr>
            <p:nvPr/>
          </p:nvSpPr>
          <p:spPr bwMode="auto">
            <a:xfrm>
              <a:off x="557" y="3418"/>
              <a:ext cx="1115" cy="1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39200" tIns="39200" rIns="39200" bIns="39200" anchor="ctr">
              <a:spAutoFit/>
            </a:bodyPr>
            <a:lstStyle/>
            <a:p>
              <a:pPr algn="ctr" defTabSz="995363"/>
              <a:r>
                <a:rPr lang="ko-KR" altLang="en-US" sz="1200" dirty="0" smtClean="0">
                  <a:solidFill>
                    <a:schemeClr val="bg1"/>
                  </a:solidFill>
                  <a:latin typeface="Rix모던고딕 EB" pitchFamily="18" charset="-127"/>
                  <a:ea typeface="Rix모던고딕 EB" pitchFamily="18" charset="-127"/>
                </a:rPr>
                <a:t>서비스에 대한 내용</a:t>
              </a:r>
              <a:endParaRPr lang="ko-KR" altLang="en-US" sz="1200" dirty="0">
                <a:solidFill>
                  <a:schemeClr val="bg1"/>
                </a:solidFill>
                <a:latin typeface="Rix모던고딕 EB" pitchFamily="18" charset="-127"/>
                <a:ea typeface="Rix모던고딕 EB" pitchFamily="18" charset="-127"/>
              </a:endParaRPr>
            </a:p>
          </p:txBody>
        </p:sp>
      </p:grpSp>
      <p:grpSp>
        <p:nvGrpSpPr>
          <p:cNvPr id="5" name="Group 248"/>
          <p:cNvGrpSpPr>
            <a:grpSpLocks/>
          </p:cNvGrpSpPr>
          <p:nvPr/>
        </p:nvGrpSpPr>
        <p:grpSpPr bwMode="auto">
          <a:xfrm>
            <a:off x="338138" y="7265988"/>
            <a:ext cx="6186487" cy="1103312"/>
            <a:chOff x="213" y="4550"/>
            <a:chExt cx="3897" cy="695"/>
          </a:xfrm>
        </p:grpSpPr>
        <p:sp>
          <p:nvSpPr>
            <p:cNvPr id="755903" name="AutoShape 191"/>
            <p:cNvSpPr>
              <a:spLocks noChangeArrowheads="1"/>
            </p:cNvSpPr>
            <p:nvPr/>
          </p:nvSpPr>
          <p:spPr bwMode="auto">
            <a:xfrm flipH="1">
              <a:off x="213" y="4787"/>
              <a:ext cx="1264" cy="458"/>
            </a:xfrm>
            <a:prstGeom prst="roundRect">
              <a:avLst>
                <a:gd name="adj" fmla="val 5852"/>
              </a:avLst>
            </a:pr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932" name="AutoShape 220"/>
            <p:cNvSpPr>
              <a:spLocks noChangeArrowheads="1"/>
            </p:cNvSpPr>
            <p:nvPr/>
          </p:nvSpPr>
          <p:spPr bwMode="auto">
            <a:xfrm>
              <a:off x="2846" y="4787"/>
              <a:ext cx="1264" cy="458"/>
            </a:xfrm>
            <a:prstGeom prst="roundRect">
              <a:avLst>
                <a:gd name="adj" fmla="val 5852"/>
              </a:avLst>
            </a:pr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" name="Group 242"/>
            <p:cNvGrpSpPr>
              <a:grpSpLocks/>
            </p:cNvGrpSpPr>
            <p:nvPr/>
          </p:nvGrpSpPr>
          <p:grpSpPr bwMode="auto">
            <a:xfrm>
              <a:off x="3571" y="4550"/>
              <a:ext cx="476" cy="650"/>
              <a:chOff x="3580" y="4562"/>
              <a:chExt cx="458" cy="626"/>
            </a:xfrm>
          </p:grpSpPr>
          <p:sp>
            <p:nvSpPr>
              <p:cNvPr id="755933" name="Arc 221"/>
              <p:cNvSpPr>
                <a:spLocks/>
              </p:cNvSpPr>
              <p:nvPr/>
            </p:nvSpPr>
            <p:spPr bwMode="auto">
              <a:xfrm rot="10800000" flipV="1">
                <a:off x="3580" y="4562"/>
                <a:ext cx="458" cy="229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CADAE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34" name="Rectangle 222"/>
              <p:cNvSpPr>
                <a:spLocks noChangeArrowheads="1"/>
              </p:cNvSpPr>
              <p:nvPr/>
            </p:nvSpPr>
            <p:spPr bwMode="auto">
              <a:xfrm>
                <a:off x="3586" y="4781"/>
                <a:ext cx="446" cy="2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7" name="Group 223"/>
              <p:cNvGrpSpPr>
                <a:grpSpLocks/>
              </p:cNvGrpSpPr>
              <p:nvPr/>
            </p:nvGrpSpPr>
            <p:grpSpPr bwMode="auto">
              <a:xfrm>
                <a:off x="3605" y="4588"/>
                <a:ext cx="406" cy="438"/>
                <a:chOff x="1484" y="1960"/>
                <a:chExt cx="433" cy="467"/>
              </a:xfrm>
            </p:grpSpPr>
            <p:sp>
              <p:nvSpPr>
                <p:cNvPr id="755936" name="Arc 224"/>
                <p:cNvSpPr>
                  <a:spLocks/>
                </p:cNvSpPr>
                <p:nvPr/>
              </p:nvSpPr>
              <p:spPr bwMode="auto">
                <a:xfrm flipV="1">
                  <a:off x="1484" y="2174"/>
                  <a:ext cx="4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2EAF2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37" name="AutoShape 225"/>
                <p:cNvSpPr>
                  <a:spLocks noChangeArrowheads="1"/>
                </p:cNvSpPr>
                <p:nvPr/>
              </p:nvSpPr>
              <p:spPr bwMode="auto">
                <a:xfrm rot="2700000">
                  <a:off x="1575" y="2176"/>
                  <a:ext cx="251" cy="251"/>
                </a:xfrm>
                <a:prstGeom prst="roundRect">
                  <a:avLst>
                    <a:gd name="adj" fmla="val 13356"/>
                  </a:avLst>
                </a:prstGeom>
                <a:solidFill>
                  <a:srgbClr val="E2EAF2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38" name="Arc 226"/>
                <p:cNvSpPr>
                  <a:spLocks/>
                </p:cNvSpPr>
                <p:nvPr/>
              </p:nvSpPr>
              <p:spPr bwMode="auto">
                <a:xfrm rot="10800000" flipV="1">
                  <a:off x="1484" y="1960"/>
                  <a:ext cx="4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779FC3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55939" name="Oval 227"/>
              <p:cNvSpPr>
                <a:spLocks noChangeArrowheads="1"/>
              </p:cNvSpPr>
              <p:nvPr/>
            </p:nvSpPr>
            <p:spPr bwMode="auto">
              <a:xfrm>
                <a:off x="3688" y="5120"/>
                <a:ext cx="241" cy="68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55941" name="AutoShape 229"/>
            <p:cNvSpPr>
              <a:spLocks noChangeArrowheads="1"/>
            </p:cNvSpPr>
            <p:nvPr/>
          </p:nvSpPr>
          <p:spPr bwMode="auto">
            <a:xfrm>
              <a:off x="1529" y="4787"/>
              <a:ext cx="1264" cy="458"/>
            </a:xfrm>
            <a:prstGeom prst="roundRect">
              <a:avLst>
                <a:gd name="adj" fmla="val 5852"/>
              </a:avLst>
            </a:pr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8" name="Group 237"/>
            <p:cNvGrpSpPr>
              <a:grpSpLocks/>
            </p:cNvGrpSpPr>
            <p:nvPr/>
          </p:nvGrpSpPr>
          <p:grpSpPr bwMode="auto">
            <a:xfrm>
              <a:off x="1924" y="4550"/>
              <a:ext cx="547" cy="650"/>
              <a:chOff x="2263" y="4562"/>
              <a:chExt cx="526" cy="626"/>
            </a:xfrm>
          </p:grpSpPr>
          <p:sp>
            <p:nvSpPr>
              <p:cNvPr id="755942" name="Arc 230"/>
              <p:cNvSpPr>
                <a:spLocks/>
              </p:cNvSpPr>
              <p:nvPr/>
            </p:nvSpPr>
            <p:spPr bwMode="auto">
              <a:xfrm rot="10800000" flipV="1">
                <a:off x="2263" y="4562"/>
                <a:ext cx="526" cy="229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CADAE8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43" name="Rectangle 231"/>
              <p:cNvSpPr>
                <a:spLocks noChangeArrowheads="1"/>
              </p:cNvSpPr>
              <p:nvPr/>
            </p:nvSpPr>
            <p:spPr bwMode="auto">
              <a:xfrm>
                <a:off x="2269" y="4781"/>
                <a:ext cx="446" cy="2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" name="Group 232"/>
              <p:cNvGrpSpPr>
                <a:grpSpLocks/>
              </p:cNvGrpSpPr>
              <p:nvPr/>
            </p:nvGrpSpPr>
            <p:grpSpPr bwMode="auto">
              <a:xfrm>
                <a:off x="2289" y="4588"/>
                <a:ext cx="500" cy="438"/>
                <a:chOff x="1484" y="1960"/>
                <a:chExt cx="533" cy="467"/>
              </a:xfrm>
            </p:grpSpPr>
            <p:sp>
              <p:nvSpPr>
                <p:cNvPr id="755945" name="Arc 233"/>
                <p:cNvSpPr>
                  <a:spLocks/>
                </p:cNvSpPr>
                <p:nvPr/>
              </p:nvSpPr>
              <p:spPr bwMode="auto">
                <a:xfrm flipV="1">
                  <a:off x="1484" y="2174"/>
                  <a:ext cx="4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2EAF2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46" name="AutoShape 234"/>
                <p:cNvSpPr>
                  <a:spLocks noChangeArrowheads="1"/>
                </p:cNvSpPr>
                <p:nvPr/>
              </p:nvSpPr>
              <p:spPr bwMode="auto">
                <a:xfrm rot="2700000">
                  <a:off x="1575" y="2176"/>
                  <a:ext cx="251" cy="251"/>
                </a:xfrm>
                <a:prstGeom prst="roundRect">
                  <a:avLst>
                    <a:gd name="adj" fmla="val 13356"/>
                  </a:avLst>
                </a:prstGeom>
                <a:solidFill>
                  <a:srgbClr val="E2EAF2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55947" name="Arc 235"/>
                <p:cNvSpPr>
                  <a:spLocks/>
                </p:cNvSpPr>
                <p:nvPr/>
              </p:nvSpPr>
              <p:spPr bwMode="auto">
                <a:xfrm rot="10800000" flipV="1">
                  <a:off x="1484" y="1960"/>
                  <a:ext cx="533" cy="216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0 h 21600"/>
                    <a:gd name="T2" fmla="*/ 43200 w 43200"/>
                    <a:gd name="T3" fmla="*/ 21600 h 21600"/>
                    <a:gd name="T4" fmla="*/ 21600 w 432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779FC3"/>
                </a:solidFill>
                <a:ln w="1587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55948" name="Oval 236"/>
              <p:cNvSpPr>
                <a:spLocks noChangeArrowheads="1"/>
              </p:cNvSpPr>
              <p:nvPr/>
            </p:nvSpPr>
            <p:spPr bwMode="auto">
              <a:xfrm>
                <a:off x="2371" y="5120"/>
                <a:ext cx="241" cy="68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55904" name="Arc 192"/>
            <p:cNvSpPr>
              <a:spLocks/>
            </p:cNvSpPr>
            <p:nvPr/>
          </p:nvSpPr>
          <p:spPr bwMode="auto">
            <a:xfrm rot="10800000" flipH="1" flipV="1">
              <a:off x="276" y="4550"/>
              <a:ext cx="476" cy="23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905" name="Rectangle 193"/>
            <p:cNvSpPr>
              <a:spLocks noChangeArrowheads="1"/>
            </p:cNvSpPr>
            <p:nvPr/>
          </p:nvSpPr>
          <p:spPr bwMode="auto">
            <a:xfrm flipH="1">
              <a:off x="282" y="4777"/>
              <a:ext cx="464" cy="2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0" name="Group 194"/>
            <p:cNvGrpSpPr>
              <a:grpSpLocks/>
            </p:cNvGrpSpPr>
            <p:nvPr/>
          </p:nvGrpSpPr>
          <p:grpSpPr bwMode="auto">
            <a:xfrm flipH="1">
              <a:off x="304" y="4577"/>
              <a:ext cx="422" cy="455"/>
              <a:chOff x="1484" y="1960"/>
              <a:chExt cx="433" cy="467"/>
            </a:xfrm>
          </p:grpSpPr>
          <p:sp>
            <p:nvSpPr>
              <p:cNvPr id="755907" name="Arc 195"/>
              <p:cNvSpPr>
                <a:spLocks/>
              </p:cNvSpPr>
              <p:nvPr/>
            </p:nvSpPr>
            <p:spPr bwMode="auto">
              <a:xfrm flipV="1">
                <a:off x="1484" y="2174"/>
                <a:ext cx="433" cy="216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2EAF2"/>
              </a:solidFill>
              <a:ln w="158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08" name="AutoShape 196"/>
              <p:cNvSpPr>
                <a:spLocks noChangeArrowheads="1"/>
              </p:cNvSpPr>
              <p:nvPr/>
            </p:nvSpPr>
            <p:spPr bwMode="auto">
              <a:xfrm rot="2700000">
                <a:off x="1575" y="2176"/>
                <a:ext cx="251" cy="251"/>
              </a:xfrm>
              <a:prstGeom prst="roundRect">
                <a:avLst>
                  <a:gd name="adj" fmla="val 13356"/>
                </a:avLst>
              </a:prstGeom>
              <a:solidFill>
                <a:srgbClr val="E2EAF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5909" name="Arc 197"/>
              <p:cNvSpPr>
                <a:spLocks/>
              </p:cNvSpPr>
              <p:nvPr/>
            </p:nvSpPr>
            <p:spPr bwMode="auto">
              <a:xfrm rot="10800000" flipV="1">
                <a:off x="1484" y="1960"/>
                <a:ext cx="433" cy="216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779FC3"/>
              </a:solidFill>
              <a:ln w="1587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55910" name="Oval 198"/>
            <p:cNvSpPr>
              <a:spLocks noChangeArrowheads="1"/>
            </p:cNvSpPr>
            <p:nvPr/>
          </p:nvSpPr>
          <p:spPr bwMode="auto">
            <a:xfrm flipH="1">
              <a:off x="389" y="5129"/>
              <a:ext cx="251" cy="71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5951" name="Rectangle 153"/>
            <p:cNvSpPr>
              <a:spLocks noChangeArrowheads="1"/>
            </p:cNvSpPr>
            <p:nvPr/>
          </p:nvSpPr>
          <p:spPr bwMode="gray">
            <a:xfrm>
              <a:off x="366" y="4649"/>
              <a:ext cx="323" cy="1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141413" latinLnBrk="0">
                <a:lnSpc>
                  <a:spcPct val="11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길 안내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5952" name="Rectangle 153"/>
            <p:cNvSpPr>
              <a:spLocks noChangeArrowheads="1"/>
            </p:cNvSpPr>
            <p:nvPr/>
          </p:nvSpPr>
          <p:spPr bwMode="gray">
            <a:xfrm>
              <a:off x="1983" y="4649"/>
              <a:ext cx="485" cy="1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141413" latinLnBrk="0">
                <a:lnSpc>
                  <a:spcPct val="11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관광지검색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5953" name="Rectangle 153"/>
            <p:cNvSpPr>
              <a:spLocks noChangeArrowheads="1"/>
            </p:cNvSpPr>
            <p:nvPr/>
          </p:nvSpPr>
          <p:spPr bwMode="gray">
            <a:xfrm>
              <a:off x="3690" y="4648"/>
              <a:ext cx="194" cy="1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1141413" latinLnBrk="0">
                <a:lnSpc>
                  <a:spcPct val="11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cs typeface="Arial" pitchFamily="34" charset="0"/>
                </a:rPr>
                <a:t>카풀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5956" name="Rectangle 28"/>
            <p:cNvSpPr>
              <a:spLocks noChangeArrowheads="1"/>
            </p:cNvSpPr>
            <p:nvPr/>
          </p:nvSpPr>
          <p:spPr bwMode="gray">
            <a:xfrm>
              <a:off x="303" y="4938"/>
              <a:ext cx="1008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90488" indent="-90488" algn="l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목적지 </a:t>
              </a:r>
              <a:r>
                <a:rPr lang="ko-KR" altLang="en-US" sz="1000" dirty="0" err="1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까지의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 길 안내 서비스 제공</a:t>
              </a:r>
              <a:endParaRPr lang="ko-KR" altLang="en-US" sz="1000" dirty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</p:txBody>
        </p:sp>
        <p:sp>
          <p:nvSpPr>
            <p:cNvPr id="755957" name="Rectangle 28"/>
            <p:cNvSpPr>
              <a:spLocks noChangeArrowheads="1"/>
            </p:cNvSpPr>
            <p:nvPr/>
          </p:nvSpPr>
          <p:spPr bwMode="gray">
            <a:xfrm>
              <a:off x="1606" y="4893"/>
              <a:ext cx="105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관광지 검색을 통하여 사용자가 원하는 관광지에 대한 정보 안내</a:t>
              </a:r>
              <a:endParaRPr lang="en-US" altLang="ko-KR" sz="10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</p:txBody>
        </p:sp>
        <p:sp>
          <p:nvSpPr>
            <p:cNvPr id="755958" name="Rectangle 28"/>
            <p:cNvSpPr>
              <a:spLocks noChangeArrowheads="1"/>
            </p:cNvSpPr>
            <p:nvPr/>
          </p:nvSpPr>
          <p:spPr bwMode="gray">
            <a:xfrm>
              <a:off x="2927" y="4976"/>
              <a:ext cx="1093" cy="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90488" indent="-90488" defTabSz="1041400" fontAlgn="ctr" latinLnBrk="0">
                <a:spcBef>
                  <a:spcPct val="2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err="1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유류비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 절약</a:t>
              </a:r>
            </a:p>
          </p:txBody>
        </p:sp>
      </p:grpSp>
      <p:grpSp>
        <p:nvGrpSpPr>
          <p:cNvPr id="11" name="Group 255"/>
          <p:cNvGrpSpPr>
            <a:grpSpLocks/>
          </p:cNvGrpSpPr>
          <p:nvPr/>
        </p:nvGrpSpPr>
        <p:grpSpPr bwMode="auto">
          <a:xfrm>
            <a:off x="655638" y="5701885"/>
            <a:ext cx="5521325" cy="907300"/>
            <a:chOff x="391" y="3551"/>
            <a:chExt cx="3478" cy="533"/>
          </a:xfrm>
        </p:grpSpPr>
        <p:pic>
          <p:nvPicPr>
            <p:cNvPr id="755961" name="Picture 249" descr="센터박스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06" y="3652"/>
              <a:ext cx="1048" cy="432"/>
            </a:xfrm>
            <a:prstGeom prst="rect">
              <a:avLst/>
            </a:prstGeom>
            <a:noFill/>
          </p:spPr>
        </p:pic>
        <p:pic>
          <p:nvPicPr>
            <p:cNvPr id="755962" name="Picture 250" descr="사이드 박스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1" y="3551"/>
              <a:ext cx="1100" cy="444"/>
            </a:xfrm>
            <a:prstGeom prst="rect">
              <a:avLst/>
            </a:prstGeom>
            <a:noFill/>
          </p:spPr>
        </p:pic>
        <p:pic>
          <p:nvPicPr>
            <p:cNvPr id="755966" name="Picture 254" descr="사이드 박스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2769" y="3551"/>
              <a:ext cx="1100" cy="444"/>
            </a:xfrm>
            <a:prstGeom prst="rect">
              <a:avLst/>
            </a:prstGeom>
            <a:noFill/>
          </p:spPr>
        </p:pic>
      </p:grpSp>
      <p:sp>
        <p:nvSpPr>
          <p:cNvPr id="755968" name="Rectangle 256"/>
          <p:cNvSpPr>
            <a:spLocks noChangeArrowheads="1"/>
          </p:cNvSpPr>
          <p:nvPr/>
        </p:nvSpPr>
        <p:spPr bwMode="gray">
          <a:xfrm>
            <a:off x="698500" y="5846254"/>
            <a:ext cx="1724025" cy="4062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buClr>
                <a:srgbClr val="808080"/>
              </a:buClr>
              <a:buFont typeface="Wingdings 2" pitchFamily="18" charset="2"/>
              <a:buNone/>
            </a:pPr>
            <a:r>
              <a:rPr lang="ko-KR" altLang="en-US" sz="1200" dirty="0" err="1" smtClean="0">
                <a:latin typeface="Rix모던고딕 EB" pitchFamily="18" charset="-127"/>
                <a:ea typeface="Rix모던고딕 EB" pitchFamily="18" charset="-127"/>
              </a:rPr>
              <a:t>대중교통와</a:t>
            </a:r>
            <a:r>
              <a:rPr lang="ko-KR" altLang="en-US" sz="1200" dirty="0" smtClean="0">
                <a:latin typeface="Rix모던고딕 EB" pitchFamily="18" charset="-127"/>
                <a:ea typeface="Rix모던고딕 EB" pitchFamily="18" charset="-127"/>
              </a:rPr>
              <a:t> 도보에 대한 정보 제공</a:t>
            </a:r>
            <a:endParaRPr lang="en-US" altLang="ko-KR" sz="1200" dirty="0" smtClean="0">
              <a:latin typeface="Rix모던고딕 EB" pitchFamily="18" charset="-127"/>
              <a:ea typeface="Rix모던고딕 EB" pitchFamily="18" charset="-127"/>
            </a:endParaRPr>
          </a:p>
        </p:txBody>
      </p:sp>
      <p:sp>
        <p:nvSpPr>
          <p:cNvPr id="755969" name="Rectangle 257"/>
          <p:cNvSpPr>
            <a:spLocks noChangeArrowheads="1"/>
          </p:cNvSpPr>
          <p:nvPr/>
        </p:nvSpPr>
        <p:spPr bwMode="gray">
          <a:xfrm>
            <a:off x="2528888" y="6129495"/>
            <a:ext cx="1808162" cy="2031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buClr>
                <a:srgbClr val="808080"/>
              </a:buClr>
              <a:buFont typeface="Wingdings 2" pitchFamily="18" charset="2"/>
              <a:buNone/>
            </a:pPr>
            <a:r>
              <a:rPr lang="ko-KR" altLang="en-US" sz="1200" dirty="0" smtClean="0">
                <a:latin typeface="Rix모던고딕 EB" pitchFamily="18" charset="-127"/>
                <a:ea typeface="Rix모던고딕 EB" pitchFamily="18" charset="-127"/>
              </a:rPr>
              <a:t>관광지에 대한 정보 제공</a:t>
            </a:r>
            <a:endParaRPr lang="ko-KR" altLang="en-US" sz="1200" dirty="0">
              <a:latin typeface="Rix모던고딕 EB" pitchFamily="18" charset="-127"/>
              <a:ea typeface="Rix모던고딕 EB" pitchFamily="18" charset="-127"/>
            </a:endParaRPr>
          </a:p>
        </p:txBody>
      </p:sp>
      <p:sp>
        <p:nvSpPr>
          <p:cNvPr id="755970" name="Rectangle 258"/>
          <p:cNvSpPr>
            <a:spLocks noChangeArrowheads="1"/>
          </p:cNvSpPr>
          <p:nvPr/>
        </p:nvSpPr>
        <p:spPr bwMode="gray">
          <a:xfrm>
            <a:off x="4346575" y="5925745"/>
            <a:ext cx="1890713" cy="2031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buClr>
                <a:srgbClr val="808080"/>
              </a:buClr>
              <a:buFont typeface="Wingdings 2" pitchFamily="18" charset="2"/>
              <a:buNone/>
            </a:pPr>
            <a:r>
              <a:rPr lang="ko-KR" altLang="en-US" sz="1200" dirty="0" err="1" smtClean="0">
                <a:latin typeface="Rix모던고딕 EB" pitchFamily="18" charset="-127"/>
                <a:ea typeface="Rix모던고딕 EB" pitchFamily="18" charset="-127"/>
              </a:rPr>
              <a:t>카풀</a:t>
            </a:r>
            <a:r>
              <a:rPr lang="ko-KR" altLang="en-US" sz="1200" dirty="0" smtClean="0">
                <a:latin typeface="Rix모던고딕 EB" pitchFamily="18" charset="-127"/>
                <a:ea typeface="Rix모던고딕 EB" pitchFamily="18" charset="-127"/>
              </a:rPr>
              <a:t> 서비스 제공</a:t>
            </a:r>
            <a:endParaRPr lang="ko-KR" altLang="en-US" sz="1200" dirty="0">
              <a:latin typeface="Rix모던고딕 EB" pitchFamily="18" charset="-127"/>
              <a:ea typeface="Rix모던고딕 EB" pitchFamily="18" charset="-127"/>
            </a:endParaRPr>
          </a:p>
        </p:txBody>
      </p:sp>
      <p:sp>
        <p:nvSpPr>
          <p:cNvPr id="755979" name="AutoShape 267"/>
          <p:cNvSpPr>
            <a:spLocks noChangeArrowheads="1"/>
          </p:cNvSpPr>
          <p:nvPr/>
        </p:nvSpPr>
        <p:spPr bwMode="gray">
          <a:xfrm>
            <a:off x="749300" y="1898650"/>
            <a:ext cx="5848350" cy="307975"/>
          </a:xfrm>
          <a:prstGeom prst="roundRect">
            <a:avLst>
              <a:gd name="adj" fmla="val 50000"/>
            </a:avLst>
          </a:prstGeom>
          <a:solidFill>
            <a:srgbClr val="CADAE8"/>
          </a:solidFill>
          <a:ln w="635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0" name="Arc 268"/>
          <p:cNvSpPr>
            <a:spLocks/>
          </p:cNvSpPr>
          <p:nvPr/>
        </p:nvSpPr>
        <p:spPr bwMode="gray">
          <a:xfrm>
            <a:off x="300038" y="1947863"/>
            <a:ext cx="906462" cy="9048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1600 w 43200"/>
              <a:gd name="T1" fmla="*/ 0 h 43200"/>
              <a:gd name="T2" fmla="*/ 549 w 43200"/>
              <a:gd name="T3" fmla="*/ 16761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bg1"/>
          </a:solidFill>
          <a:ln w="104775">
            <a:solidFill>
              <a:srgbClr val="CADAE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1" name="Oval 269"/>
          <p:cNvSpPr>
            <a:spLocks noChangeArrowheads="1"/>
          </p:cNvSpPr>
          <p:nvPr/>
        </p:nvSpPr>
        <p:spPr bwMode="gray">
          <a:xfrm>
            <a:off x="701675" y="1898650"/>
            <a:ext cx="98425" cy="100013"/>
          </a:xfrm>
          <a:prstGeom prst="ellipse">
            <a:avLst/>
          </a:prstGeom>
          <a:solidFill>
            <a:srgbClr val="CADAE8"/>
          </a:solidFill>
          <a:ln w="635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2" name="Oval 270"/>
          <p:cNvSpPr>
            <a:spLocks noChangeArrowheads="1"/>
          </p:cNvSpPr>
          <p:nvPr/>
        </p:nvSpPr>
        <p:spPr bwMode="gray">
          <a:xfrm>
            <a:off x="260350" y="2257425"/>
            <a:ext cx="100013" cy="98425"/>
          </a:xfrm>
          <a:prstGeom prst="ellipse">
            <a:avLst/>
          </a:prstGeom>
          <a:solidFill>
            <a:srgbClr val="CADAE8"/>
          </a:solidFill>
          <a:ln w="635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3" name="Rectangle 271"/>
          <p:cNvSpPr>
            <a:spLocks noChangeArrowheads="1"/>
          </p:cNvSpPr>
          <p:nvPr/>
        </p:nvSpPr>
        <p:spPr bwMode="gray">
          <a:xfrm>
            <a:off x="763588" y="1898650"/>
            <a:ext cx="215900" cy="49213"/>
          </a:xfrm>
          <a:prstGeom prst="rect">
            <a:avLst/>
          </a:prstGeom>
          <a:solidFill>
            <a:srgbClr val="CADAE8"/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5" name="Arc 273"/>
          <p:cNvSpPr>
            <a:spLocks/>
          </p:cNvSpPr>
          <p:nvPr/>
        </p:nvSpPr>
        <p:spPr bwMode="gray">
          <a:xfrm>
            <a:off x="349250" y="2000250"/>
            <a:ext cx="806450" cy="8001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354 w 43200"/>
              <a:gd name="T1" fmla="*/ 14074 h 43200"/>
              <a:gd name="T2" fmla="*/ 549 w 43200"/>
              <a:gd name="T3" fmla="*/ 16761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1353" y="14073"/>
                </a:moveTo>
                <a:cubicBezTo>
                  <a:pt x="4498" y="5612"/>
                  <a:pt x="12573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</a:path>
              <a:path w="43200" h="43200" stroke="0" extrusionOk="0">
                <a:moveTo>
                  <a:pt x="1353" y="14073"/>
                </a:moveTo>
                <a:cubicBezTo>
                  <a:pt x="4498" y="5612"/>
                  <a:pt x="12573" y="-1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971"/>
                  <a:pt x="184" y="18348"/>
                  <a:pt x="549" y="16761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bg1"/>
          </a:solidFill>
          <a:ln w="1047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5986" name="Text Box 274"/>
          <p:cNvSpPr txBox="1">
            <a:spLocks noChangeArrowheads="1"/>
          </p:cNvSpPr>
          <p:nvPr/>
        </p:nvSpPr>
        <p:spPr bwMode="auto">
          <a:xfrm>
            <a:off x="793750" y="2122488"/>
            <a:ext cx="246862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3300" b="1" dirty="0" smtClean="0">
                <a:solidFill>
                  <a:srgbClr val="3E688E"/>
                </a:solidFill>
                <a:latin typeface="Rix모던고딕 EB" pitchFamily="18" charset="-127"/>
                <a:ea typeface="Rix모던고딕 EB" pitchFamily="18" charset="-127"/>
              </a:rPr>
              <a:t>3</a:t>
            </a:r>
            <a:endParaRPr lang="en-US" altLang="ko-KR" sz="3300" b="1" dirty="0">
              <a:solidFill>
                <a:srgbClr val="3E688E"/>
              </a:solidFill>
              <a:latin typeface="Rix모던고딕 EB" pitchFamily="18" charset="-127"/>
              <a:ea typeface="Rix모던고딕 EB" pitchFamily="18" charset="-127"/>
            </a:endParaRPr>
          </a:p>
        </p:txBody>
      </p:sp>
      <p:pic>
        <p:nvPicPr>
          <p:cNvPr id="755987" name="Picture 275" descr="표지판 사본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0350" y="1539875"/>
            <a:ext cx="431800" cy="647700"/>
          </a:xfrm>
          <a:prstGeom prst="rect">
            <a:avLst/>
          </a:prstGeom>
          <a:noFill/>
        </p:spPr>
      </p:pic>
      <p:sp>
        <p:nvSpPr>
          <p:cNvPr id="755988" name="WordArt 276"/>
          <p:cNvSpPr>
            <a:spLocks noChangeArrowheads="1" noChangeShapeType="1" noTextEdit="1"/>
          </p:cNvSpPr>
          <p:nvPr/>
        </p:nvSpPr>
        <p:spPr bwMode="auto">
          <a:xfrm>
            <a:off x="476250" y="2325688"/>
            <a:ext cx="304800" cy="171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sz="1200" kern="10" dirty="0" err="1" smtClean="0">
                <a:ln w="28575">
                  <a:noFill/>
                  <a:round/>
                  <a:headEnd/>
                  <a:tailEnd type="none" w="med" len="sm"/>
                </a:ln>
                <a:latin typeface="Rix모던고딕 EB"/>
                <a:ea typeface="Rix모던고딕 EB"/>
              </a:rPr>
              <a:t>타겟</a:t>
            </a:r>
            <a:endParaRPr lang="ko-KR" altLang="en-US" sz="1200" kern="10" dirty="0">
              <a:ln w="28575">
                <a:noFill/>
                <a:round/>
                <a:headEnd/>
                <a:tailEnd type="none" w="med" len="sm"/>
              </a:ln>
              <a:latin typeface="Rix모던고딕 EB"/>
              <a:ea typeface="Rix모던고딕 EB"/>
            </a:endParaRPr>
          </a:p>
        </p:txBody>
      </p:sp>
      <p:sp>
        <p:nvSpPr>
          <p:cNvPr id="97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3.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주요 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Target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고객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(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계속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)</a:t>
            </a:r>
            <a:endParaRPr kumimoji="1" lang="ko-KR" altLang="en-US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grpSp>
        <p:nvGrpSpPr>
          <p:cNvPr id="15" name="Group 145"/>
          <p:cNvGrpSpPr>
            <a:grpSpLocks/>
          </p:cNvGrpSpPr>
          <p:nvPr/>
        </p:nvGrpSpPr>
        <p:grpSpPr bwMode="auto">
          <a:xfrm>
            <a:off x="2636652" y="5258172"/>
            <a:ext cx="1584697" cy="342900"/>
            <a:chOff x="2836" y="5022"/>
            <a:chExt cx="612" cy="216"/>
          </a:xfrm>
        </p:grpSpPr>
        <p:sp>
          <p:nvSpPr>
            <p:cNvPr id="101" name="WordArt 141"/>
            <p:cNvSpPr>
              <a:spLocks noChangeArrowheads="1" noChangeShapeType="1" noTextEdit="1"/>
            </p:cNvSpPr>
            <p:nvPr/>
          </p:nvSpPr>
          <p:spPr bwMode="gray">
            <a:xfrm>
              <a:off x="2836" y="5022"/>
              <a:ext cx="612" cy="21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200" kern="10" spc="-60" dirty="0" smtClean="0"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noFill/>
                  <a:latin typeface="Rix모던고딕 EB"/>
                  <a:ea typeface="Rix모던고딕 EB"/>
                </a:rPr>
                <a:t>사용자 이용 확대를 위한 </a:t>
              </a:r>
            </a:p>
            <a:p>
              <a:pPr algn="ctr"/>
              <a:r>
                <a:rPr lang="ko-KR" altLang="en-US" sz="1200" kern="10" spc="-60" dirty="0" smtClean="0"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noFill/>
                  <a:latin typeface="Rix모던고딕 EB"/>
                  <a:ea typeface="Rix모던고딕 EB"/>
                </a:rPr>
                <a:t>최적의 서비스 제공</a:t>
              </a:r>
            </a:p>
          </p:txBody>
        </p:sp>
        <p:sp>
          <p:nvSpPr>
            <p:cNvPr id="102" name="WordArt 144"/>
            <p:cNvSpPr>
              <a:spLocks noChangeArrowheads="1" noChangeShapeType="1" noTextEdit="1"/>
            </p:cNvSpPr>
            <p:nvPr/>
          </p:nvSpPr>
          <p:spPr bwMode="gray">
            <a:xfrm>
              <a:off x="2836" y="5022"/>
              <a:ext cx="612" cy="21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200" kern="10" spc="-60" dirty="0" smtClean="0">
                  <a:ln w="6350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Rix모던고딕 EB"/>
                  <a:ea typeface="Rix모던고딕 EB"/>
                </a:rPr>
                <a:t>사용자 이용 확대를 위한 </a:t>
              </a:r>
              <a:endParaRPr lang="en-US" altLang="ko-KR" sz="1200" kern="10" spc="-60" dirty="0" smtClean="0">
                <a:ln w="6350">
                  <a:noFill/>
                  <a:round/>
                  <a:headEnd/>
                  <a:tailEnd/>
                </a:ln>
                <a:solidFill>
                  <a:schemeClr val="bg1"/>
                </a:solidFill>
                <a:latin typeface="Rix모던고딕 EB"/>
                <a:ea typeface="Rix모던고딕 EB"/>
              </a:endParaRPr>
            </a:p>
            <a:p>
              <a:pPr algn="ctr"/>
              <a:r>
                <a:rPr lang="ko-KR" altLang="en-US" sz="1200" kern="10" spc="-60" dirty="0" smtClean="0">
                  <a:ln w="6350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Rix모던고딕 EB"/>
                  <a:ea typeface="Rix모던고딕 EB"/>
                </a:rPr>
                <a:t>최적의 서비스 제공</a:t>
              </a:r>
              <a:endParaRPr lang="ko-KR" altLang="en-US" sz="1200" kern="10" spc="-60" dirty="0">
                <a:ln w="6350">
                  <a:noFill/>
                  <a:round/>
                  <a:headEnd/>
                  <a:tailEnd/>
                </a:ln>
                <a:solidFill>
                  <a:schemeClr val="bg1"/>
                </a:solidFill>
                <a:latin typeface="Rix모던고딕 EB"/>
                <a:ea typeface="Rix모던고딕 EB"/>
              </a:endParaRPr>
            </a:p>
          </p:txBody>
        </p:sp>
      </p:grpSp>
      <p:sp>
        <p:nvSpPr>
          <p:cNvPr id="107" name="Rectangle 562"/>
          <p:cNvSpPr>
            <a:spLocks noChangeArrowheads="1"/>
          </p:cNvSpPr>
          <p:nvPr/>
        </p:nvSpPr>
        <p:spPr bwMode="gray">
          <a:xfrm flipH="1">
            <a:off x="1349375" y="2252662"/>
            <a:ext cx="5175250" cy="75612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36000" tIns="0" rIns="36000" bIns="0"/>
          <a:lstStyle/>
          <a:p>
            <a:pPr defTabSz="1041400" fontAlgn="ctr" latinLnBrk="0">
              <a:lnSpc>
                <a:spcPct val="120000"/>
              </a:lnSpc>
              <a:spcBef>
                <a:spcPct val="30000"/>
              </a:spcBef>
              <a:buClr>
                <a:srgbClr val="006699"/>
              </a:buClr>
              <a:buSzPct val="95000"/>
            </a:pPr>
            <a:r>
              <a:rPr lang="en-US" altLang="ko-KR" sz="1200" dirty="0" smtClean="0"/>
              <a:t>3~40</a:t>
            </a:r>
            <a:r>
              <a:rPr lang="ko-KR" altLang="en-US" sz="1200" dirty="0" smtClean="0"/>
              <a:t>대 부부와 같이 자동차를 주로 이용하여 여행하는 관광객들의 경우에는 아이와 함께 관광지를 여행하는 경우가 많습니다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이러한 대상을 위해 자동차 길안내 서비스를 제공합니다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</a:t>
            </a:r>
            <a:r>
              <a:rPr lang="ko-KR" altLang="en-US" sz="1200" dirty="0" err="1" smtClean="0"/>
              <a:t>카풀서비스를</a:t>
            </a:r>
            <a:r>
              <a:rPr lang="ko-KR" altLang="en-US" sz="1200" dirty="0" smtClean="0"/>
              <a:t> 이용하여 동승자를 구해 자동차 이용 시 </a:t>
            </a:r>
            <a:r>
              <a:rPr lang="ko-KR" altLang="en-US" sz="1200" dirty="0" err="1" smtClean="0"/>
              <a:t>유류비</a:t>
            </a:r>
            <a:r>
              <a:rPr lang="ko-KR" altLang="en-US" sz="1200" dirty="0" smtClean="0"/>
              <a:t> 부담을 최소화할 수 있습니다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Rix모던고딕 M" pitchFamily="18" charset="-127"/>
              <a:ea typeface="Rix모던고딕 M" pitchFamily="18" charset="-127"/>
              <a:cs typeface="한컴돋움" pitchFamily="18" charset="2"/>
            </a:endParaRPr>
          </a:p>
        </p:txBody>
      </p:sp>
      <p:sp>
        <p:nvSpPr>
          <p:cNvPr id="93" name="Rectangle 282"/>
          <p:cNvSpPr>
            <a:spLocks noChangeArrowheads="1"/>
          </p:cNvSpPr>
          <p:nvPr/>
        </p:nvSpPr>
        <p:spPr bwMode="auto">
          <a:xfrm>
            <a:off x="1273160" y="1939904"/>
            <a:ext cx="1718419" cy="21544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algn="ctr" defTabSz="995363" latinLnBrk="0">
              <a:buClr>
                <a:prstClr val="black"/>
              </a:buClr>
              <a:buSzPct val="100000"/>
              <a:defRPr/>
            </a:pPr>
            <a:r>
              <a:rPr lang="ko-KR" altLang="en-US" sz="1400" dirty="0" smtClean="0"/>
              <a:t>자동차를 이용한 여행객</a:t>
            </a:r>
            <a:endParaRPr lang="ko-KR" altLang="en-US" sz="1400" dirty="0">
              <a:solidFill>
                <a:prstClr val="black"/>
              </a:solidFill>
              <a:latin typeface="Rix모던고딕 B" pitchFamily="18" charset="-127"/>
              <a:ea typeface="Rix모던고딕 B" pitchFamily="18" charset="-127"/>
              <a:cs typeface="Arial" pitchFamily="34" charset="0"/>
            </a:endParaRPr>
          </a:p>
        </p:txBody>
      </p:sp>
      <p:sp>
        <p:nvSpPr>
          <p:cNvPr id="109" name="모서리가 둥근 직사각형 12"/>
          <p:cNvSpPr>
            <a:spLocks noChangeArrowheads="1"/>
          </p:cNvSpPr>
          <p:nvPr/>
        </p:nvSpPr>
        <p:spPr bwMode="auto">
          <a:xfrm>
            <a:off x="2786058" y="3693375"/>
            <a:ext cx="3837589" cy="61555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  <a:scene3d>
              <a:camera prst="orthographicFront"/>
              <a:lightRig rig="threePt" dir="t"/>
            </a:scene3d>
            <a:sp3d contourW="19050">
              <a:bevelT w="6350" h="12700"/>
              <a:contourClr>
                <a:schemeClr val="bg1"/>
              </a:contourClr>
            </a:sp3d>
          </a:bodyPr>
          <a:lstStyle/>
          <a:p>
            <a:pPr defTabSz="985838">
              <a:defRPr/>
            </a:pP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10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대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~20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대 관광객을 위한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effectLst>
                <a:outerShdw blurRad="50800" dist="50800" dir="2700000" algn="tl" rotWithShape="0">
                  <a:prstClr val="black">
                    <a:alpha val="25000"/>
                  </a:prstClr>
                </a:outerShdw>
              </a:effectLst>
              <a:latin typeface="산돌향기B" pitchFamily="2" charset="-127"/>
              <a:ea typeface="산돌향기B" pitchFamily="2" charset="-127"/>
            </a:endParaRPr>
          </a:p>
          <a:p>
            <a:pPr defTabSz="985838">
              <a:defRPr/>
            </a:pP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   관광지 정보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,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길안내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, </a:t>
            </a:r>
            <a:r>
              <a:rPr lang="ko-KR" altLang="en-US" sz="2000" b="1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카풀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산돌향기B" pitchFamily="2" charset="-127"/>
                <a:ea typeface="산돌향기B" pitchFamily="2" charset="-127"/>
              </a:rPr>
              <a:t> 서비스 제공</a:t>
            </a:r>
          </a:p>
        </p:txBody>
      </p:sp>
    </p:spTree>
    <p:extLst>
      <p:ext uri="{BB962C8B-B14F-4D97-AF65-F5344CB8AC3E}">
        <p14:creationId xmlns="" xmlns:p14="http://schemas.microsoft.com/office/powerpoint/2010/main" val="16276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" descr="sky1"/>
          <p:cNvPicPr>
            <a:picLocks noChangeAspect="1" noChangeArrowheads="1"/>
          </p:cNvPicPr>
          <p:nvPr/>
        </p:nvPicPr>
        <p:blipFill>
          <a:blip r:embed="rId2" cstate="print">
            <a:lum bright="18000" contrast="-18000"/>
          </a:blip>
          <a:srcRect t="24048" b="12483"/>
          <a:stretch>
            <a:fillRect/>
          </a:stretch>
        </p:blipFill>
        <p:spPr bwMode="auto">
          <a:xfrm>
            <a:off x="293688" y="3155504"/>
            <a:ext cx="6300787" cy="194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5" descr="그림2-퍼짐"/>
          <p:cNvPicPr>
            <a:picLocks noChangeAspect="1" noChangeArrowheads="1"/>
          </p:cNvPicPr>
          <p:nvPr/>
        </p:nvPicPr>
        <p:blipFill>
          <a:blip r:embed="rId3" cstate="print">
            <a:lum bright="-12000" contrast="30000"/>
          </a:blip>
          <a:srcRect/>
          <a:stretch>
            <a:fillRect/>
          </a:stretch>
        </p:blipFill>
        <p:spPr bwMode="auto">
          <a:xfrm>
            <a:off x="214290" y="8096272"/>
            <a:ext cx="6335713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2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분석을 통한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컨셉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선정</a:t>
            </a:r>
          </a:p>
        </p:txBody>
      </p:sp>
      <p:sp>
        <p:nvSpPr>
          <p:cNvPr id="293" name="Rectangle 134"/>
          <p:cNvSpPr>
            <a:spLocks noChangeArrowheads="1"/>
          </p:cNvSpPr>
          <p:nvPr/>
        </p:nvSpPr>
        <p:spPr bwMode="auto">
          <a:xfrm>
            <a:off x="247650" y="1901475"/>
            <a:ext cx="6380575" cy="9083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저희 </a:t>
            </a:r>
            <a:r>
              <a:rPr lang="ko-KR" altLang="en-US" sz="1200" dirty="0" err="1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함께타요</a:t>
            </a:r>
            <a:r>
              <a:rPr lang="en-US" altLang="ko-KR" sz="1200" dirty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! </a:t>
            </a:r>
            <a:r>
              <a:rPr lang="ko-KR" altLang="en-US" sz="1200" dirty="0" err="1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투어네비</a:t>
            </a:r>
            <a:r>
              <a:rPr lang="ko-KR" altLang="en-US" sz="1200" dirty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서비스는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‘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관광의 애로사항 해결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’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을 주요 컨셉으로 잡음으로써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사용자들이 관광 여행에 있어 느끼는 불편함을 해결 할 수 있도록 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여행 중에 관광지에 대한 정보를 얻기 힘들다는 것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웹 검색을 이용하기 위한 제약성이 있다는 것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길을 찾아가기 힘들다는 것에 대한 불편함을 해결함에 주요 포커스를 두었습니다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851200"/>
            <a:ext cx="6429600" cy="346075"/>
            <a:chOff x="261" y="1598"/>
            <a:chExt cx="3804" cy="218"/>
          </a:xfrm>
        </p:grpSpPr>
        <p:pic>
          <p:nvPicPr>
            <p:cNvPr id="295" name="Picture 79" descr="bar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6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1426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애로사항 분석 및 결론 도출을 통한 </a:t>
              </a:r>
              <a:r>
                <a:rPr lang="ko-KR" altLang="en-US" sz="1100" dirty="0" err="1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컨셉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 설명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55" name="Picture 2" descr="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5349044"/>
            <a:ext cx="6859588" cy="2390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157"/>
          <p:cNvGrpSpPr/>
          <p:nvPr/>
        </p:nvGrpSpPr>
        <p:grpSpPr>
          <a:xfrm>
            <a:off x="1660526" y="3569340"/>
            <a:ext cx="4464493" cy="808980"/>
            <a:chOff x="3068961" y="3368824"/>
            <a:chExt cx="3789039" cy="808980"/>
          </a:xfrm>
        </p:grpSpPr>
        <p:sp>
          <p:nvSpPr>
            <p:cNvPr id="159" name="Rectangle 105" descr="object-02"/>
            <p:cNvSpPr>
              <a:spLocks noChangeArrowheads="1"/>
            </p:cNvSpPr>
            <p:nvPr/>
          </p:nvSpPr>
          <p:spPr bwMode="auto">
            <a:xfrm>
              <a:off x="3068961" y="3673748"/>
              <a:ext cx="3789039" cy="504056"/>
            </a:xfrm>
            <a:prstGeom prst="rect">
              <a:avLst/>
            </a:prstGeom>
            <a:blipFill dpi="0" rotWithShape="1">
              <a:blip r:embed="rId6" cstate="print"/>
              <a:srcRect/>
              <a:stretch>
                <a:fillRect/>
              </a:stretch>
            </a:blipFill>
            <a:ln w="6350" algn="ctr">
              <a:solidFill>
                <a:srgbClr val="B2B2B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AEAEA"/>
              </a:outerShdw>
            </a:effectLst>
          </p:spPr>
          <p:txBody>
            <a:bodyPr lIns="360000" tIns="36000" rIns="180000" bIns="25200" anchor="ctr"/>
            <a:lstStyle/>
            <a:p>
              <a:pPr defTabSz="942975" fontAlgn="ctr" latinLnBrk="0">
                <a:lnSpc>
                  <a:spcPct val="120000"/>
                </a:lnSpc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</a:rPr>
                <a:t>사용자가 </a:t>
              </a:r>
              <a:r>
                <a:rPr lang="ko-KR" altLang="en-US" sz="1000" dirty="0" err="1" smtClean="0">
                  <a:latin typeface="Rix모던고딕 L" pitchFamily="18" charset="-127"/>
                  <a:ea typeface="Rix모던고딕 L" pitchFamily="18" charset="-127"/>
                </a:rPr>
                <a:t>모바일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</a:rPr>
                <a:t> 디바이스의 장점인 </a:t>
              </a:r>
              <a:r>
                <a:rPr lang="en-US" altLang="ko-KR" sz="1000" dirty="0" smtClean="0">
                  <a:latin typeface="Rix모던고딕 L" pitchFamily="18" charset="-127"/>
                  <a:ea typeface="Rix모던고딕 L" pitchFamily="18" charset="-127"/>
                </a:rPr>
                <a:t>‘</a:t>
              </a:r>
              <a:r>
                <a:rPr lang="ko-KR" altLang="en-US" sz="1000" dirty="0" err="1" smtClean="0">
                  <a:latin typeface="Rix모던고딕 L" pitchFamily="18" charset="-127"/>
                  <a:ea typeface="Rix모던고딕 L" pitchFamily="18" charset="-127"/>
                </a:rPr>
                <a:t>휴대성</a:t>
              </a:r>
              <a:r>
                <a:rPr lang="en-US" altLang="ko-KR" sz="1000" dirty="0" smtClean="0">
                  <a:latin typeface="Rix모던고딕 L" pitchFamily="18" charset="-127"/>
                  <a:ea typeface="Rix모던고딕 L" pitchFamily="18" charset="-127"/>
                </a:rPr>
                <a:t>’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</a:rPr>
                <a:t>을 활용하여 관광지에 대한 정보를 쉽게 얻을 수 있게 해결방안 제시</a:t>
              </a:r>
              <a:endParaRPr lang="ko-KR" altLang="en-US" sz="1000" dirty="0"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160" name="AutoShape 41" descr="바"/>
            <p:cNvSpPr>
              <a:spLocks noChangeArrowheads="1"/>
            </p:cNvSpPr>
            <p:nvPr/>
          </p:nvSpPr>
          <p:spPr bwMode="auto">
            <a:xfrm>
              <a:off x="3068961" y="3368824"/>
              <a:ext cx="3789039" cy="357001"/>
            </a:xfrm>
            <a:prstGeom prst="roundRect">
              <a:avLst>
                <a:gd name="adj" fmla="val 11917"/>
              </a:avLst>
            </a:prstGeom>
            <a:blipFill dpi="0" rotWithShape="1">
              <a:blip r:embed="rId7" cstate="print">
                <a:lum bright="-12000" contrast="12000"/>
              </a:blip>
              <a:srcRect/>
              <a:stretch>
                <a:fillRect/>
              </a:stretch>
            </a:blipFill>
            <a:ln w="6350" algn="ctr">
              <a:solidFill>
                <a:srgbClr val="80931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360000" tIns="36000" rIns="180000" bIns="25200" anchor="ctr"/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Rix모던고딕 M" pitchFamily="18" charset="-127"/>
                  <a:ea typeface="Rix모던고딕 M" pitchFamily="18" charset="-127"/>
                </a:rPr>
                <a:t>관광지 여행 시 웹 검색을 이용하기 위해선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Rix모던고딕 M" pitchFamily="18" charset="-127"/>
                  <a:ea typeface="Rix모던고딕 M" pitchFamily="18" charset="-127"/>
                </a:rPr>
                <a:t>PC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Rix모던고딕 M" pitchFamily="18" charset="-127"/>
                  <a:ea typeface="Rix모던고딕 M" pitchFamily="18" charset="-127"/>
                </a:rPr>
                <a:t>가 필요</a:t>
              </a:r>
              <a:endParaRPr lang="ko-KR" altLang="en-US" sz="1200" dirty="0">
                <a:solidFill>
                  <a:schemeClr val="bg1"/>
                </a:solidFill>
                <a:latin typeface="Rix모던고딕 M" pitchFamily="18" charset="-127"/>
                <a:ea typeface="Rix모던고딕 M" pitchFamily="18" charset="-127"/>
              </a:endParaRPr>
            </a:p>
          </p:txBody>
        </p:sp>
      </p:grpSp>
      <p:grpSp>
        <p:nvGrpSpPr>
          <p:cNvPr id="4" name="그룹 160"/>
          <p:cNvGrpSpPr/>
          <p:nvPr/>
        </p:nvGrpSpPr>
        <p:grpSpPr>
          <a:xfrm>
            <a:off x="1660526" y="5087938"/>
            <a:ext cx="4464493" cy="808980"/>
            <a:chOff x="3068961" y="3368824"/>
            <a:chExt cx="3789039" cy="808980"/>
          </a:xfrm>
        </p:grpSpPr>
        <p:sp>
          <p:nvSpPr>
            <p:cNvPr id="162" name="Rectangle 105" descr="object-02"/>
            <p:cNvSpPr>
              <a:spLocks noChangeArrowheads="1"/>
            </p:cNvSpPr>
            <p:nvPr/>
          </p:nvSpPr>
          <p:spPr bwMode="auto">
            <a:xfrm>
              <a:off x="3068961" y="3673748"/>
              <a:ext cx="3789039" cy="504056"/>
            </a:xfrm>
            <a:prstGeom prst="rect">
              <a:avLst/>
            </a:prstGeom>
            <a:blipFill dpi="0" rotWithShape="1">
              <a:blip r:embed="rId6" cstate="print"/>
              <a:srcRect/>
              <a:stretch>
                <a:fillRect/>
              </a:stretch>
            </a:blipFill>
            <a:ln w="6350" algn="ctr">
              <a:solidFill>
                <a:srgbClr val="B2B2B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AEAEA"/>
              </a:outerShdw>
            </a:effectLst>
          </p:spPr>
          <p:txBody>
            <a:bodyPr lIns="360000" tIns="36000" rIns="180000" bIns="25200" anchor="ctr"/>
            <a:lstStyle/>
            <a:p>
              <a:pPr defTabSz="942975" fontAlgn="ctr" latinLnBrk="0">
                <a:lnSpc>
                  <a:spcPct val="120000"/>
                </a:lnSpc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</a:rPr>
                <a:t>관광지에 대한 정보를 획득하기 위한 </a:t>
              </a:r>
              <a:r>
                <a:rPr lang="ko-KR" altLang="en-US" sz="1000" dirty="0" err="1" smtClean="0">
                  <a:latin typeface="Rix모던고딕 L" pitchFamily="18" charset="-127"/>
                  <a:ea typeface="Rix모던고딕 L" pitchFamily="18" charset="-127"/>
                </a:rPr>
                <a:t>웹서핑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</a:rPr>
                <a:t> 시</a:t>
              </a:r>
              <a:r>
                <a:rPr lang="en-US" altLang="ko-KR" sz="1000" dirty="0" smtClean="0"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</a:rPr>
                <a:t>많은 정보와 광고 및 부정확한 정보로 인해 원하는 정보 획득의 애로사항을 해결을 위한 방안 제시</a:t>
              </a:r>
              <a:endParaRPr lang="ko-KR" altLang="en-US" sz="1000" dirty="0"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163" name="AutoShape 41" descr="바"/>
            <p:cNvSpPr>
              <a:spLocks noChangeArrowheads="1"/>
            </p:cNvSpPr>
            <p:nvPr/>
          </p:nvSpPr>
          <p:spPr bwMode="auto">
            <a:xfrm>
              <a:off x="3068961" y="3368824"/>
              <a:ext cx="3789039" cy="357001"/>
            </a:xfrm>
            <a:prstGeom prst="roundRect">
              <a:avLst>
                <a:gd name="adj" fmla="val 11917"/>
              </a:avLst>
            </a:prstGeom>
            <a:blipFill dpi="0" rotWithShape="1">
              <a:blip r:embed="rId7" cstate="print">
                <a:lum bright="-12000" contrast="12000"/>
              </a:blip>
              <a:srcRect/>
              <a:stretch>
                <a:fillRect/>
              </a:stretch>
            </a:blipFill>
            <a:ln w="6350" algn="ctr">
              <a:solidFill>
                <a:srgbClr val="80931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360000" tIns="36000" rIns="180000" bIns="25200" anchor="ctr"/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Rix모던고딕 M" pitchFamily="18" charset="-127"/>
                  <a:ea typeface="Rix모던고딕 M" pitchFamily="18" charset="-127"/>
                </a:rPr>
                <a:t>관광지 정보 획득 시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Rix모던고딕 M" pitchFamily="18" charset="-127"/>
                  <a:ea typeface="Rix모던고딕 M" pitchFamily="18" charset="-127"/>
                </a:rPr>
                <a:t>,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Rix모던고딕 M" pitchFamily="18" charset="-127"/>
                  <a:ea typeface="Rix모던고딕 M" pitchFamily="18" charset="-127"/>
                </a:rPr>
                <a:t>광고 및 부정확한 정보 등에 대한 방안 제시</a:t>
              </a:r>
              <a:endParaRPr lang="ko-KR" altLang="en-US" sz="1200" dirty="0">
                <a:solidFill>
                  <a:schemeClr val="bg1"/>
                </a:solidFill>
                <a:latin typeface="Rix모던고딕 M" pitchFamily="18" charset="-127"/>
                <a:ea typeface="Rix모던고딕 M" pitchFamily="18" charset="-127"/>
              </a:endParaRPr>
            </a:p>
          </p:txBody>
        </p:sp>
      </p:grpSp>
      <p:grpSp>
        <p:nvGrpSpPr>
          <p:cNvPr id="5" name="그룹 163"/>
          <p:cNvGrpSpPr/>
          <p:nvPr/>
        </p:nvGrpSpPr>
        <p:grpSpPr>
          <a:xfrm>
            <a:off x="1660526" y="6634174"/>
            <a:ext cx="4464493" cy="796280"/>
            <a:chOff x="3068961" y="3368824"/>
            <a:chExt cx="3789039" cy="796280"/>
          </a:xfrm>
        </p:grpSpPr>
        <p:sp>
          <p:nvSpPr>
            <p:cNvPr id="165" name="Rectangle 105" descr="object-02"/>
            <p:cNvSpPr>
              <a:spLocks noChangeArrowheads="1"/>
            </p:cNvSpPr>
            <p:nvPr/>
          </p:nvSpPr>
          <p:spPr bwMode="auto">
            <a:xfrm>
              <a:off x="3068961" y="3661048"/>
              <a:ext cx="3789039" cy="504056"/>
            </a:xfrm>
            <a:prstGeom prst="rect">
              <a:avLst/>
            </a:prstGeom>
            <a:blipFill dpi="0" rotWithShape="1">
              <a:blip r:embed="rId6" cstate="print"/>
              <a:srcRect/>
              <a:stretch>
                <a:fillRect/>
              </a:stretch>
            </a:blipFill>
            <a:ln w="6350" algn="ctr">
              <a:solidFill>
                <a:srgbClr val="B2B2B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AEAEA"/>
              </a:outerShdw>
            </a:effectLst>
          </p:spPr>
          <p:txBody>
            <a:bodyPr lIns="360000" tIns="36000" rIns="180000" bIns="25200" anchor="ctr"/>
            <a:lstStyle/>
            <a:p>
              <a:pPr defTabSz="942975" fontAlgn="ctr" latinLnBrk="0">
                <a:lnSpc>
                  <a:spcPct val="120000"/>
                </a:lnSpc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</a:rPr>
                <a:t>자동차 이용 시 관광지를 찾아가기 위한 정보는 한계성이 있음 이에 따라 길안내에 대한 지원방안을 제공함으로써 사용자 불편함 해소</a:t>
              </a:r>
              <a:endParaRPr lang="ko-KR" altLang="en-US" sz="1000" dirty="0"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166" name="AutoShape 41" descr="바"/>
            <p:cNvSpPr>
              <a:spLocks noChangeArrowheads="1"/>
            </p:cNvSpPr>
            <p:nvPr/>
          </p:nvSpPr>
          <p:spPr bwMode="auto">
            <a:xfrm>
              <a:off x="3068961" y="3368824"/>
              <a:ext cx="3789039" cy="357001"/>
            </a:xfrm>
            <a:prstGeom prst="roundRect">
              <a:avLst>
                <a:gd name="adj" fmla="val 11917"/>
              </a:avLst>
            </a:prstGeom>
            <a:blipFill dpi="0" rotWithShape="1">
              <a:blip r:embed="rId7" cstate="print">
                <a:lum bright="-12000" contrast="12000"/>
              </a:blip>
              <a:srcRect/>
              <a:stretch>
                <a:fillRect/>
              </a:stretch>
            </a:blipFill>
            <a:ln w="6350" algn="ctr">
              <a:solidFill>
                <a:srgbClr val="80931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360000" tIns="36000" rIns="180000" bIns="25200" anchor="ctr"/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Rix모던고딕 M" pitchFamily="18" charset="-127"/>
                  <a:ea typeface="Rix모던고딕 M" pitchFamily="18" charset="-127"/>
                </a:rPr>
                <a:t>관광지에 대한 길안내 정보들은 한계성이 있음</a:t>
              </a:r>
              <a:endParaRPr lang="ko-KR" altLang="en-US" sz="1200" dirty="0">
                <a:solidFill>
                  <a:schemeClr val="bg1"/>
                </a:solidFill>
                <a:latin typeface="Rix모던고딕 M" pitchFamily="18" charset="-127"/>
                <a:ea typeface="Rix모던고딕 M" pitchFamily="18" charset="-127"/>
              </a:endParaRPr>
            </a:p>
          </p:txBody>
        </p:sp>
      </p:grpSp>
      <p:grpSp>
        <p:nvGrpSpPr>
          <p:cNvPr id="6" name="그룹 166"/>
          <p:cNvGrpSpPr/>
          <p:nvPr/>
        </p:nvGrpSpPr>
        <p:grpSpPr>
          <a:xfrm>
            <a:off x="1660526" y="8239148"/>
            <a:ext cx="4464493" cy="796280"/>
            <a:chOff x="3068961" y="3368824"/>
            <a:chExt cx="3789039" cy="796280"/>
          </a:xfrm>
        </p:grpSpPr>
        <p:sp>
          <p:nvSpPr>
            <p:cNvPr id="168" name="Rectangle 105" descr="object-02"/>
            <p:cNvSpPr>
              <a:spLocks noChangeArrowheads="1"/>
            </p:cNvSpPr>
            <p:nvPr/>
          </p:nvSpPr>
          <p:spPr bwMode="auto">
            <a:xfrm>
              <a:off x="3068961" y="3661048"/>
              <a:ext cx="3789039" cy="504056"/>
            </a:xfrm>
            <a:prstGeom prst="rect">
              <a:avLst/>
            </a:prstGeom>
            <a:blipFill dpi="0" rotWithShape="1">
              <a:blip r:embed="rId6" cstate="print"/>
              <a:srcRect/>
              <a:stretch>
                <a:fillRect/>
              </a:stretch>
            </a:blipFill>
            <a:ln w="6350" algn="ctr">
              <a:solidFill>
                <a:srgbClr val="B2B2B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AEAEA"/>
              </a:outerShdw>
            </a:effectLst>
          </p:spPr>
          <p:txBody>
            <a:bodyPr lIns="360000" tIns="36000" rIns="180000" bIns="25200" anchor="ctr"/>
            <a:lstStyle/>
            <a:p>
              <a:pPr defTabSz="942975" fontAlgn="ctr" latinLnBrk="0">
                <a:lnSpc>
                  <a:spcPct val="120000"/>
                </a:lnSpc>
              </a:pP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</a:rPr>
                <a:t>대중교통 이용 시 복잡한 노선으로 인해 사용자가 최적의 경로를 찾기 </a:t>
              </a:r>
              <a:r>
                <a:rPr lang="ko-KR" altLang="en-US" sz="1000" dirty="0" err="1" smtClean="0">
                  <a:latin typeface="Rix모던고딕 L" pitchFamily="18" charset="-127"/>
                  <a:ea typeface="Rix모던고딕 L" pitchFamily="18" charset="-127"/>
                </a:rPr>
                <a:t>힘듬</a:t>
              </a:r>
              <a:r>
                <a:rPr lang="ko-KR" altLang="en-US" sz="1000" dirty="0" smtClean="0">
                  <a:latin typeface="Rix모던고딕 L" pitchFamily="18" charset="-127"/>
                  <a:ea typeface="Rix모던고딕 L" pitchFamily="18" charset="-127"/>
                </a:rPr>
                <a:t> 또한 도보 이용 시 지도에서 위치를 찾아가기 힘든 부분이 있음</a:t>
              </a:r>
              <a:endParaRPr lang="ko-KR" altLang="en-US" sz="1000" dirty="0"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169" name="AutoShape 41" descr="바"/>
            <p:cNvSpPr>
              <a:spLocks noChangeArrowheads="1"/>
            </p:cNvSpPr>
            <p:nvPr/>
          </p:nvSpPr>
          <p:spPr bwMode="auto">
            <a:xfrm>
              <a:off x="3068961" y="3368824"/>
              <a:ext cx="3789039" cy="357001"/>
            </a:xfrm>
            <a:prstGeom prst="roundRect">
              <a:avLst>
                <a:gd name="adj" fmla="val 11917"/>
              </a:avLst>
            </a:prstGeom>
            <a:blipFill dpi="0" rotWithShape="1">
              <a:blip r:embed="rId7" cstate="print">
                <a:lum bright="-12000" contrast="12000"/>
              </a:blip>
              <a:srcRect/>
              <a:stretch>
                <a:fillRect/>
              </a:stretch>
            </a:blipFill>
            <a:ln w="6350" algn="ctr">
              <a:solidFill>
                <a:srgbClr val="80931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360000" tIns="36000" rIns="180000" bIns="25200" anchor="ctr"/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Rix모던고딕 M" pitchFamily="18" charset="-127"/>
                  <a:ea typeface="Rix모던고딕 M" pitchFamily="18" charset="-127"/>
                </a:rPr>
                <a:t>대중교통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Rix모던고딕 M" pitchFamily="18" charset="-127"/>
                  <a:ea typeface="Rix모던고딕 M" pitchFamily="18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Rix모던고딕 M" pitchFamily="18" charset="-127"/>
                  <a:ea typeface="Rix모던고딕 M" pitchFamily="18" charset="-127"/>
                </a:rPr>
                <a:t>및 도보 안내 시 경로의 복잡함</a:t>
              </a:r>
              <a:endParaRPr lang="ko-KR" altLang="en-US" sz="1200" dirty="0">
                <a:solidFill>
                  <a:schemeClr val="bg1"/>
                </a:solidFill>
                <a:latin typeface="Rix모던고딕 M" pitchFamily="18" charset="-127"/>
                <a:ea typeface="Rix모던고딕 M" pitchFamily="18" charset="-127"/>
              </a:endParaRP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571480" y="3309342"/>
            <a:ext cx="1154113" cy="1398588"/>
            <a:chOff x="212" y="1977"/>
            <a:chExt cx="727" cy="881"/>
          </a:xfrm>
        </p:grpSpPr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24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25" name="Picture 23" descr="1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1" name="Text Box 24"/>
            <p:cNvSpPr txBox="1">
              <a:spLocks noChangeArrowheads="1"/>
            </p:cNvSpPr>
            <p:nvPr/>
          </p:nvSpPr>
          <p:spPr bwMode="auto">
            <a:xfrm>
              <a:off x="283" y="2299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웹 검색의 제약성</a:t>
              </a:r>
              <a:endParaRPr lang="en-US" altLang="ko-KR" sz="1100" dirty="0" smtClean="0"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571480" y="4857360"/>
            <a:ext cx="1154113" cy="1398588"/>
            <a:chOff x="212" y="1977"/>
            <a:chExt cx="727" cy="881"/>
          </a:xfrm>
        </p:grpSpPr>
        <p:grpSp>
          <p:nvGrpSpPr>
            <p:cNvPr id="10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32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33" name="Picture 23" descr="1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9" name="Text Box 24"/>
            <p:cNvSpPr txBox="1">
              <a:spLocks noChangeArrowheads="1"/>
            </p:cNvSpPr>
            <p:nvPr/>
          </p:nvSpPr>
          <p:spPr bwMode="auto">
            <a:xfrm>
              <a:off x="291" y="2239"/>
              <a:ext cx="585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관광지</a:t>
              </a:r>
              <a:endParaRPr lang="en-US" altLang="ko-KR" sz="1100" dirty="0" smtClean="0">
                <a:latin typeface="Rix모던고딕 B" pitchFamily="18" charset="-127"/>
                <a:ea typeface="Rix모던고딕 B" pitchFamily="18" charset="-127"/>
              </a:endParaRPr>
            </a:p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정보 획득의</a:t>
              </a:r>
              <a:endParaRPr lang="en-US" altLang="ko-KR" sz="1100" dirty="0" smtClean="0">
                <a:latin typeface="Rix모던고딕 B" pitchFamily="18" charset="-127"/>
                <a:ea typeface="Rix모던고딕 B" pitchFamily="18" charset="-127"/>
              </a:endParaRPr>
            </a:p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한계성</a:t>
              </a:r>
              <a:endParaRPr lang="ko-KR" altLang="en-US" sz="1100" dirty="0"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571480" y="6405378"/>
            <a:ext cx="1154113" cy="1398588"/>
            <a:chOff x="2688" y="1977"/>
            <a:chExt cx="727" cy="881"/>
          </a:xfrm>
        </p:grpSpPr>
        <p:grpSp>
          <p:nvGrpSpPr>
            <p:cNvPr id="12" name="Group 13"/>
            <p:cNvGrpSpPr>
              <a:grpSpLocks/>
            </p:cNvGrpSpPr>
            <p:nvPr/>
          </p:nvGrpSpPr>
          <p:grpSpPr bwMode="auto">
            <a:xfrm>
              <a:off x="2688" y="1977"/>
              <a:ext cx="727" cy="881"/>
              <a:chOff x="2688" y="1899"/>
              <a:chExt cx="727" cy="881"/>
            </a:xfrm>
          </p:grpSpPr>
          <p:sp>
            <p:nvSpPr>
              <p:cNvPr id="80" name="Oval 14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81" name="Picture 15" descr="1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2000" contrast="18000"/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7" name="Text Box 24"/>
            <p:cNvSpPr txBox="1">
              <a:spLocks noChangeArrowheads="1"/>
            </p:cNvSpPr>
            <p:nvPr/>
          </p:nvSpPr>
          <p:spPr bwMode="auto">
            <a:xfrm>
              <a:off x="2698" y="2247"/>
              <a:ext cx="701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자동차 이용 시</a:t>
              </a:r>
              <a:endParaRPr lang="en-US" altLang="ko-KR" sz="1100" dirty="0" smtClean="0">
                <a:latin typeface="Rix모던고딕 B" pitchFamily="18" charset="-127"/>
                <a:ea typeface="Rix모던고딕 B" pitchFamily="18" charset="-127"/>
              </a:endParaRPr>
            </a:p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위치 정보 획득의</a:t>
              </a:r>
              <a:endParaRPr lang="en-US" altLang="ko-KR" sz="1100" dirty="0" smtClean="0">
                <a:latin typeface="Rix모던고딕 B" pitchFamily="18" charset="-127"/>
                <a:ea typeface="Rix모던고딕 B" pitchFamily="18" charset="-127"/>
              </a:endParaRPr>
            </a:p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불편함</a:t>
              </a:r>
              <a:endParaRPr lang="ko-KR" altLang="en-US" sz="1100" dirty="0"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13" name="Group 28"/>
          <p:cNvGrpSpPr>
            <a:grpSpLocks/>
          </p:cNvGrpSpPr>
          <p:nvPr/>
        </p:nvGrpSpPr>
        <p:grpSpPr bwMode="auto">
          <a:xfrm>
            <a:off x="571480" y="7953396"/>
            <a:ext cx="1154113" cy="1398587"/>
            <a:chOff x="3065" y="3215"/>
            <a:chExt cx="727" cy="881"/>
          </a:xfrm>
        </p:grpSpPr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3065" y="3215"/>
              <a:ext cx="727" cy="881"/>
              <a:chOff x="2688" y="1899"/>
              <a:chExt cx="727" cy="881"/>
            </a:xfrm>
          </p:grpSpPr>
          <p:sp>
            <p:nvSpPr>
              <p:cNvPr id="88" name="Oval 30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89" name="Picture 31" descr="1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8000" contrast="24000"/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5" name="Text Box 24"/>
            <p:cNvSpPr txBox="1">
              <a:spLocks noChangeArrowheads="1"/>
            </p:cNvSpPr>
            <p:nvPr/>
          </p:nvSpPr>
          <p:spPr bwMode="auto">
            <a:xfrm>
              <a:off x="3136" y="3442"/>
              <a:ext cx="585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대중교통</a:t>
              </a:r>
              <a:r>
                <a:rPr lang="en-US" altLang="ko-KR" sz="1100" dirty="0" smtClean="0">
                  <a:latin typeface="Rix모던고딕 B" pitchFamily="18" charset="-127"/>
                  <a:ea typeface="Rix모던고딕 B" pitchFamily="18" charset="-127"/>
                </a:rPr>
                <a:t>, </a:t>
              </a:r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도보 여행 시 길안내의</a:t>
              </a:r>
              <a:endParaRPr lang="en-US" altLang="ko-KR" sz="1100" dirty="0" smtClean="0">
                <a:latin typeface="Rix모던고딕 B" pitchFamily="18" charset="-127"/>
                <a:ea typeface="Rix모던고딕 B" pitchFamily="18" charset="-127"/>
              </a:endParaRPr>
            </a:p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불편함</a:t>
              </a:r>
              <a:endParaRPr lang="en-US" altLang="ko-KR" sz="1100" dirty="0" smtClean="0"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37" descr="상단모음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23" y="2864768"/>
            <a:ext cx="61722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5" descr="바닥"/>
          <p:cNvPicPr>
            <a:picLocks noChangeAspect="1" noChangeArrowheads="1"/>
          </p:cNvPicPr>
          <p:nvPr/>
        </p:nvPicPr>
        <p:blipFill>
          <a:blip r:embed="rId3" cstate="print"/>
          <a:srcRect l="13142" t="29468" r="13142"/>
          <a:stretch>
            <a:fillRect/>
          </a:stretch>
        </p:blipFill>
        <p:spPr bwMode="auto">
          <a:xfrm>
            <a:off x="357166" y="7833320"/>
            <a:ext cx="6315075" cy="1636712"/>
          </a:xfrm>
          <a:prstGeom prst="rect">
            <a:avLst/>
          </a:prstGeom>
          <a:noFill/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buSzTx/>
              <a:buFontTx/>
              <a:buNone/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4.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서비스 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Business Model</a:t>
            </a:r>
          </a:p>
          <a:p>
            <a:pPr marR="0" lvl="0" indent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buSzTx/>
              <a:buFontTx/>
              <a:buNone/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SWOT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분석</a:t>
            </a: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450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874713" latinLnBrk="0"/>
              <a:r>
                <a:rPr lang="en-US" altLang="ko-KR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SWOT 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분석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9172" y="3240964"/>
            <a:ext cx="2564755" cy="2480374"/>
            <a:chOff x="260350" y="3111037"/>
            <a:chExt cx="1844675" cy="2480374"/>
          </a:xfrm>
        </p:grpSpPr>
        <p:sp>
          <p:nvSpPr>
            <p:cNvPr id="21" name="AutoShape 85"/>
            <p:cNvSpPr>
              <a:spLocks noChangeArrowheads="1"/>
            </p:cNvSpPr>
            <p:nvPr/>
          </p:nvSpPr>
          <p:spPr bwMode="auto">
            <a:xfrm>
              <a:off x="260350" y="3111037"/>
              <a:ext cx="1844675" cy="2480374"/>
            </a:xfrm>
            <a:prstGeom prst="roundRect">
              <a:avLst>
                <a:gd name="adj" fmla="val 1579"/>
              </a:avLst>
            </a:prstGeom>
            <a:pattFill prst="dotDmnd">
              <a:fgClr>
                <a:srgbClr val="E6E6E6"/>
              </a:fgClr>
              <a:bgClr>
                <a:schemeClr val="bg1"/>
              </a:bgClr>
            </a:patt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/>
            <a:p>
              <a:pPr algn="ctr" defTabSz="893763" fontAlgn="ctr" latinLnBrk="0">
                <a:defRPr/>
              </a:pPr>
              <a:endParaRPr lang="ko-KR" altLang="en-US" sz="1000" b="1" dirty="0"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304036" y="3206770"/>
              <a:ext cx="1757303" cy="238222"/>
              <a:chOff x="2744" y="1961"/>
              <a:chExt cx="818" cy="228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30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/>
                <a:p>
                  <a:pPr algn="ctr" defTabSz="893763" fontAlgn="ctr" latinLnBrk="0"/>
                  <a:endParaRPr lang="ko-KR" altLang="en-US" sz="1100" b="1" dirty="0"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31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/>
                <a:p>
                  <a:pPr algn="ctr" defTabSz="893763" fontAlgn="ctr" latinLnBrk="0"/>
                  <a:r>
                    <a:rPr lang="en-US" altLang="ko-KR" sz="1100" dirty="0" smtClean="0">
                      <a:solidFill>
                        <a:schemeClr val="bg1"/>
                      </a:solidFill>
                      <a:latin typeface="Meiryo UI" pitchFamily="34" charset="-128"/>
                      <a:ea typeface="Meiryo UI" pitchFamily="34" charset="-128"/>
                      <a:cs typeface="Meiryo UI" pitchFamily="34" charset="-128"/>
                    </a:rPr>
                    <a:t>Strength</a:t>
                  </a:r>
                  <a:endParaRPr lang="ko-KR" altLang="en-US" sz="1100" dirty="0">
                    <a:solidFill>
                      <a:schemeClr val="bg1"/>
                    </a:solidFill>
                    <a:latin typeface="Meiryo UI" pitchFamily="34" charset="-128"/>
                    <a:ea typeface="Rix모던고딕 B" pitchFamily="18" charset="-127"/>
                    <a:cs typeface="Meiryo UI" pitchFamily="34" charset="-128"/>
                  </a:endParaRPr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337764" y="3562478"/>
              <a:ext cx="1656184" cy="185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fontAlgn="base" latinLnBrk="0">
                <a:lnSpc>
                  <a:spcPct val="130000"/>
                </a:lnSpc>
                <a:buSzPct val="70000"/>
                <a:buBlip>
                  <a:blip r:embed="rId5"/>
                </a:buBlip>
              </a:pPr>
              <a:r>
                <a:rPr kumimoji="1" lang="ko-KR" altLang="en-US" sz="1100" dirty="0" err="1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무료앱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으로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상용화하여 사용자들의 부담감 감소</a:t>
              </a: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, 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접근성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용이</a:t>
              </a:r>
              <a:endParaRPr kumimoji="1" lang="en-US" altLang="ko-KR" sz="1100" dirty="0" smtClean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  <a:p>
              <a:pPr marL="108000" indent="-108000" fontAlgn="base" latinLnBrk="0">
                <a:lnSpc>
                  <a:spcPct val="130000"/>
                </a:lnSpc>
                <a:buSzPct val="70000"/>
                <a:buBlip>
                  <a:blip r:embed="rId5"/>
                </a:buBlip>
              </a:pP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관광지 소개</a:t>
              </a: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, 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길안내</a:t>
              </a: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, 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소셜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및</a:t>
              </a: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교통</a:t>
              </a: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(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카풀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서비스 등</a:t>
              </a: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)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과 같은 </a:t>
              </a:r>
              <a:r>
                <a:rPr kumimoji="1" lang="ko-KR" altLang="en-US" sz="1100" dirty="0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다양한 서비스들을 통합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하여 하나의 어플로 이용함으로써 사용자들이 관광 및 여행시 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여러가지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앱을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사용해야하는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불편함 감소 및 편의성 증가</a:t>
              </a:r>
              <a:endParaRPr kumimoji="1" lang="ko-KR" altLang="en-US" sz="1100" dirty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</p:txBody>
        </p:sp>
      </p:grpSp>
      <p:grpSp>
        <p:nvGrpSpPr>
          <p:cNvPr id="6" name="그룹 3"/>
          <p:cNvGrpSpPr/>
          <p:nvPr/>
        </p:nvGrpSpPr>
        <p:grpSpPr>
          <a:xfrm>
            <a:off x="3933056" y="3264714"/>
            <a:ext cx="2520280" cy="2480374"/>
            <a:chOff x="4450299" y="3091081"/>
            <a:chExt cx="1844675" cy="2480374"/>
          </a:xfrm>
        </p:grpSpPr>
        <p:sp>
          <p:nvSpPr>
            <p:cNvPr id="32" name="AutoShape 85"/>
            <p:cNvSpPr>
              <a:spLocks noChangeArrowheads="1"/>
            </p:cNvSpPr>
            <p:nvPr/>
          </p:nvSpPr>
          <p:spPr bwMode="auto">
            <a:xfrm>
              <a:off x="4450299" y="3091081"/>
              <a:ext cx="1844675" cy="2480374"/>
            </a:xfrm>
            <a:prstGeom prst="roundRect">
              <a:avLst>
                <a:gd name="adj" fmla="val 1579"/>
              </a:avLst>
            </a:prstGeom>
            <a:pattFill prst="dotDmnd">
              <a:fgClr>
                <a:srgbClr val="E6E6E6"/>
              </a:fgClr>
              <a:bgClr>
                <a:schemeClr val="bg1"/>
              </a:bgClr>
            </a:patt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/>
            <a:p>
              <a:pPr algn="ctr" defTabSz="893763" fontAlgn="ctr" latinLnBrk="0">
                <a:defRPr/>
              </a:pPr>
              <a:endParaRPr lang="ko-KR" altLang="en-US" sz="1000" b="1" dirty="0"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556419" y="3535675"/>
              <a:ext cx="1656184" cy="1412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fontAlgn="base" latinLnBrk="0">
                <a:lnSpc>
                  <a:spcPct val="130000"/>
                </a:lnSpc>
                <a:buSzPct val="70000"/>
                <a:buBlip>
                  <a:blip r:embed="rId5"/>
                </a:buBlip>
              </a:pP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시중에 관광 및 여행관련 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앱들이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</a:t>
              </a:r>
              <a:r>
                <a:rPr kumimoji="1" lang="ko-KR" altLang="en-US" sz="1100" dirty="0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과포화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상태</a:t>
              </a:r>
              <a:endParaRPr kumimoji="1" lang="en-US" altLang="ko-KR" sz="1100" dirty="0" smtClean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  <a:p>
              <a:pPr marL="108000" indent="-108000" fontAlgn="base" latinLnBrk="0">
                <a:lnSpc>
                  <a:spcPct val="130000"/>
                </a:lnSpc>
                <a:buSzPct val="70000"/>
                <a:buBlip>
                  <a:blip r:embed="rId5"/>
                </a:buBlip>
              </a:pP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여행일지와 같은 </a:t>
              </a:r>
              <a:r>
                <a:rPr kumimoji="1" lang="ko-KR" altLang="en-US" sz="1100" dirty="0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활성화된 여행 리뷰 </a:t>
              </a:r>
              <a:r>
                <a:rPr kumimoji="1" lang="ko-KR" altLang="en-US" sz="1100" dirty="0" err="1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앱의</a:t>
              </a:r>
              <a:r>
                <a:rPr kumimoji="1" lang="ko-KR" altLang="en-US" sz="1100" dirty="0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존재</a:t>
              </a:r>
              <a:endParaRPr kumimoji="1" lang="en-US" altLang="ko-KR" sz="1100" dirty="0" smtClean="0">
                <a:solidFill>
                  <a:srgbClr val="FF0000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  <a:p>
              <a:pPr marL="108000" indent="-108000" fontAlgn="base" latinLnBrk="0">
                <a:lnSpc>
                  <a:spcPct val="130000"/>
                </a:lnSpc>
                <a:buSzPct val="70000"/>
                <a:buBlip>
                  <a:blip r:embed="rId5"/>
                </a:buBlip>
              </a:pP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기존의 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카풀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서비스들의 시장 선점 실패</a:t>
              </a:r>
              <a:endParaRPr kumimoji="1" lang="en-US" altLang="ko-KR" sz="1100" dirty="0" smtClean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497855" y="3156888"/>
              <a:ext cx="1757303" cy="238222"/>
              <a:chOff x="2744" y="1961"/>
              <a:chExt cx="818" cy="228"/>
            </a:xfrm>
          </p:grpSpPr>
          <p:sp>
            <p:nvSpPr>
              <p:cNvPr id="34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36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/>
                <a:p>
                  <a:pPr algn="ctr" defTabSz="893763" fontAlgn="ctr" latinLnBrk="0"/>
                  <a:endParaRPr lang="ko-KR" altLang="en-US" sz="1100" b="1" dirty="0"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37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/>
                <a:p>
                  <a:pPr algn="ctr" defTabSz="893763" fontAlgn="ctr" latinLnBrk="0"/>
                  <a:r>
                    <a:rPr lang="en-US" altLang="ko-KR" sz="1100" b="1" dirty="0" err="1" smtClean="0">
                      <a:latin typeface="Yoon 윤고딕 520_TT" pitchFamily="18" charset="-127"/>
                      <a:ea typeface="Rix모던고딕 B" pitchFamily="18" charset="-127"/>
                    </a:rPr>
                    <a:t>j</a:t>
                  </a:r>
                  <a:r>
                    <a:rPr lang="en-US" altLang="ko-KR" sz="1100" dirty="0" err="1" smtClean="0">
                      <a:solidFill>
                        <a:schemeClr val="bg1"/>
                      </a:solidFill>
                      <a:latin typeface="Meiryo UI" pitchFamily="34" charset="-128"/>
                      <a:ea typeface="Meiryo UI" pitchFamily="34" charset="-128"/>
                      <a:cs typeface="Meiryo UI" pitchFamily="34" charset="-128"/>
                    </a:rPr>
                    <a:t>Weakness</a:t>
                  </a:r>
                  <a:endParaRPr lang="ko-KR" altLang="en-US" sz="1100" b="1" dirty="0"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</p:grpSp>
      <p:grpSp>
        <p:nvGrpSpPr>
          <p:cNvPr id="9" name="그룹 4"/>
          <p:cNvGrpSpPr/>
          <p:nvPr/>
        </p:nvGrpSpPr>
        <p:grpSpPr>
          <a:xfrm>
            <a:off x="404665" y="6616988"/>
            <a:ext cx="2568538" cy="2480374"/>
            <a:chOff x="407783" y="7113240"/>
            <a:chExt cx="1844675" cy="2480374"/>
          </a:xfrm>
        </p:grpSpPr>
        <p:sp>
          <p:nvSpPr>
            <p:cNvPr id="39" name="AutoShape 85"/>
            <p:cNvSpPr>
              <a:spLocks noChangeArrowheads="1"/>
            </p:cNvSpPr>
            <p:nvPr/>
          </p:nvSpPr>
          <p:spPr bwMode="auto">
            <a:xfrm>
              <a:off x="407783" y="7113240"/>
              <a:ext cx="1844675" cy="2480374"/>
            </a:xfrm>
            <a:prstGeom prst="roundRect">
              <a:avLst>
                <a:gd name="adj" fmla="val 1579"/>
              </a:avLst>
            </a:prstGeom>
            <a:pattFill prst="dotDmnd">
              <a:fgClr>
                <a:srgbClr val="E6E6E6"/>
              </a:fgClr>
              <a:bgClr>
                <a:schemeClr val="bg1"/>
              </a:bgClr>
            </a:patt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/>
            <a:p>
              <a:pPr algn="ctr" defTabSz="893763" fontAlgn="ctr" latinLnBrk="0">
                <a:defRPr/>
              </a:pPr>
              <a:endParaRPr lang="ko-KR" altLang="en-US" sz="1000" b="1" dirty="0"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0" name="Group 86"/>
            <p:cNvGrpSpPr>
              <a:grpSpLocks/>
            </p:cNvGrpSpPr>
            <p:nvPr/>
          </p:nvGrpSpPr>
          <p:grpSpPr bwMode="auto">
            <a:xfrm>
              <a:off x="451469" y="7176871"/>
              <a:ext cx="1757303" cy="238222"/>
              <a:chOff x="2744" y="1961"/>
              <a:chExt cx="818" cy="228"/>
            </a:xfrm>
          </p:grpSpPr>
          <p:sp>
            <p:nvSpPr>
              <p:cNvPr id="42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1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4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/>
                <a:p>
                  <a:pPr algn="ctr" defTabSz="893763" fontAlgn="ctr" latinLnBrk="0"/>
                  <a:endParaRPr lang="ko-KR" altLang="en-US" sz="1100" b="1" dirty="0"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4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/>
                <a:p>
                  <a:pPr algn="ctr" defTabSz="893763" fontAlgn="ctr" latinLnBrk="0"/>
                  <a:r>
                    <a:rPr lang="en-US" altLang="ko-KR" sz="1100" dirty="0" smtClean="0">
                      <a:solidFill>
                        <a:schemeClr val="bg1"/>
                      </a:solidFill>
                      <a:latin typeface="Meiryo UI" pitchFamily="34" charset="-128"/>
                      <a:ea typeface="Meiryo UI" pitchFamily="34" charset="-128"/>
                      <a:cs typeface="Meiryo UI" pitchFamily="34" charset="-128"/>
                    </a:rPr>
                    <a:t>Opportunity</a:t>
                  </a:r>
                  <a:endParaRPr lang="ko-KR" altLang="en-US" sz="1100" b="1" dirty="0"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476672" y="7612694"/>
              <a:ext cx="1656184" cy="1412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fontAlgn="base" latinLnBrk="0">
                <a:lnSpc>
                  <a:spcPct val="130000"/>
                </a:lnSpc>
                <a:buSzPct val="70000"/>
                <a:buBlip>
                  <a:blip r:embed="rId5"/>
                </a:buBlip>
              </a:pP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관광</a:t>
              </a: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,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여행시 정보를 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얻기위해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</a:t>
              </a:r>
              <a:r>
                <a:rPr kumimoji="1" lang="ko-KR" altLang="en-US" sz="1100" dirty="0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검색</a:t>
              </a:r>
              <a:r>
                <a:rPr kumimoji="1" lang="en-US" altLang="ko-KR" sz="1100" dirty="0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</a:t>
              </a:r>
              <a:r>
                <a:rPr kumimoji="1" lang="ko-KR" altLang="en-US" sz="1100" dirty="0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및 길안내</a:t>
              </a:r>
              <a:r>
                <a:rPr kumimoji="1" lang="en-US" altLang="ko-KR" sz="1100" dirty="0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</a:t>
              </a:r>
              <a:r>
                <a:rPr kumimoji="1" lang="ko-KR" altLang="en-US" sz="1100" dirty="0" err="1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어플등의</a:t>
              </a:r>
              <a:r>
                <a:rPr kumimoji="1" lang="ko-KR" altLang="en-US" sz="1100" dirty="0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필요성 증가</a:t>
              </a:r>
              <a:endParaRPr kumimoji="1" lang="en-US" altLang="ko-KR" sz="1100" dirty="0" smtClean="0">
                <a:solidFill>
                  <a:srgbClr val="FF0000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  <a:p>
              <a:pPr marL="108000" indent="-108000" fontAlgn="base" latinLnBrk="0">
                <a:lnSpc>
                  <a:spcPct val="130000"/>
                </a:lnSpc>
                <a:buSzPct val="70000"/>
                <a:buBlip>
                  <a:blip r:embed="rId5"/>
                </a:buBlip>
              </a:pP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관광시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필요 기능들을 통합한 앱의 부재</a:t>
              </a:r>
              <a:endParaRPr kumimoji="1" lang="en-US" altLang="ko-KR" sz="1100" dirty="0" err="1" smtClean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  <a:p>
              <a:pPr marL="108000" indent="-108000" fontAlgn="base" latinLnBrk="0">
                <a:lnSpc>
                  <a:spcPct val="130000"/>
                </a:lnSpc>
                <a:buSzPct val="70000"/>
                <a:buBlip>
                  <a:blip r:embed="rId5"/>
                </a:buBlip>
              </a:pP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기존 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어플들의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 </a:t>
              </a:r>
              <a:r>
                <a:rPr kumimoji="1" lang="ko-KR" altLang="en-US" sz="1100" dirty="0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분석을 통해 취약점 보완</a:t>
              </a:r>
              <a:endParaRPr kumimoji="1" lang="en-US" altLang="ko-KR" sz="1100" dirty="0" smtClean="0">
                <a:solidFill>
                  <a:srgbClr val="FF0000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</p:txBody>
        </p:sp>
      </p:grpSp>
      <p:grpSp>
        <p:nvGrpSpPr>
          <p:cNvPr id="12" name="그룹 5"/>
          <p:cNvGrpSpPr/>
          <p:nvPr/>
        </p:nvGrpSpPr>
        <p:grpSpPr>
          <a:xfrm>
            <a:off x="3933814" y="6649090"/>
            <a:ext cx="2519522" cy="2480374"/>
            <a:chOff x="2482913" y="6323642"/>
            <a:chExt cx="1844675" cy="2480374"/>
          </a:xfrm>
        </p:grpSpPr>
        <p:sp>
          <p:nvSpPr>
            <p:cNvPr id="48" name="AutoShape 85"/>
            <p:cNvSpPr>
              <a:spLocks noChangeArrowheads="1"/>
            </p:cNvSpPr>
            <p:nvPr/>
          </p:nvSpPr>
          <p:spPr bwMode="auto">
            <a:xfrm>
              <a:off x="2482913" y="6323642"/>
              <a:ext cx="1844675" cy="2480374"/>
            </a:xfrm>
            <a:prstGeom prst="roundRect">
              <a:avLst>
                <a:gd name="adj" fmla="val 1579"/>
              </a:avLst>
            </a:prstGeom>
            <a:pattFill prst="dotDmnd">
              <a:fgClr>
                <a:srgbClr val="E6E6E6"/>
              </a:fgClr>
              <a:bgClr>
                <a:schemeClr val="bg1"/>
              </a:bgClr>
            </a:patt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/>
            <a:p>
              <a:pPr algn="ctr" defTabSz="893763" fontAlgn="ctr" latinLnBrk="0">
                <a:defRPr/>
              </a:pPr>
              <a:endParaRPr lang="ko-KR" altLang="en-US" sz="1000" b="1" dirty="0"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3" name="Group 86"/>
            <p:cNvGrpSpPr>
              <a:grpSpLocks/>
            </p:cNvGrpSpPr>
            <p:nvPr/>
          </p:nvGrpSpPr>
          <p:grpSpPr bwMode="auto">
            <a:xfrm>
              <a:off x="2526599" y="6387273"/>
              <a:ext cx="1757303" cy="238222"/>
              <a:chOff x="2744" y="1961"/>
              <a:chExt cx="818" cy="228"/>
            </a:xfrm>
          </p:grpSpPr>
          <p:sp>
            <p:nvSpPr>
              <p:cNvPr id="51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53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/>
                <a:p>
                  <a:pPr algn="ctr" defTabSz="893763" fontAlgn="ctr" latinLnBrk="0"/>
                  <a:endParaRPr lang="ko-KR" altLang="en-US" sz="1100" b="1" dirty="0"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54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/>
                <a:p>
                  <a:pPr algn="ctr" defTabSz="893763" fontAlgn="ctr" latinLnBrk="0"/>
                  <a:r>
                    <a:rPr lang="en-US" altLang="ko-KR" sz="1100" dirty="0" smtClean="0">
                      <a:solidFill>
                        <a:schemeClr val="bg1"/>
                      </a:solidFill>
                      <a:latin typeface="Meiryo UI" pitchFamily="34" charset="-128"/>
                      <a:ea typeface="Meiryo UI" pitchFamily="34" charset="-128"/>
                      <a:cs typeface="Meiryo UI" pitchFamily="34" charset="-128"/>
                    </a:rPr>
                    <a:t>Threaten</a:t>
                  </a:r>
                  <a:endParaRPr lang="ko-KR" altLang="en-US" sz="1100" b="1" dirty="0"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08" name="TextBox 107"/>
            <p:cNvSpPr txBox="1"/>
            <p:nvPr/>
          </p:nvSpPr>
          <p:spPr>
            <a:xfrm>
              <a:off x="2576779" y="6767565"/>
              <a:ext cx="1656184" cy="1412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fontAlgn="base" latinLnBrk="0">
                <a:lnSpc>
                  <a:spcPct val="130000"/>
                </a:lnSpc>
                <a:buSzPct val="70000"/>
                <a:buBlip>
                  <a:blip r:embed="rId5"/>
                </a:buBlip>
              </a:pP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“</a:t>
              </a:r>
              <a:r>
                <a:rPr kumimoji="1" lang="ko-KR" altLang="en-US" sz="1100" dirty="0" err="1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카풀</a:t>
              </a: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”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서비스에 대한 </a:t>
              </a:r>
              <a:r>
                <a:rPr kumimoji="1" lang="ko-KR" altLang="en-US" sz="1100" dirty="0" err="1" smtClean="0">
                  <a:solidFill>
                    <a:srgbClr val="FF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신뢰도와 안전성 문제를 해결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하기 위해 </a:t>
              </a: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SK planet ONE ID API 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및 사용자 </a:t>
              </a: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SNS 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연동 </a:t>
              </a:r>
              <a:r>
                <a:rPr kumimoji="1" lang="en-US" altLang="ko-KR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API </a:t>
              </a: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도입</a:t>
              </a:r>
              <a:endParaRPr kumimoji="1" lang="en-US" altLang="ko-KR" sz="1100" dirty="0" smtClean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  <a:p>
              <a:pPr marL="108000" indent="-108000" fontAlgn="base" latinLnBrk="0">
                <a:lnSpc>
                  <a:spcPct val="130000"/>
                </a:lnSpc>
                <a:buSzPct val="70000"/>
                <a:buBlip>
                  <a:blip r:embed="rId5"/>
                </a:buBlip>
              </a:pPr>
              <a:r>
                <a:rPr kumimoji="1" lang="ko-KR" altLang="en-US" sz="11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다양한 기능들의 적용으로 인해 기술적 어려움</a:t>
              </a:r>
              <a:endParaRPr kumimoji="1" lang="en-US" altLang="ko-KR" sz="1100" dirty="0" smtClean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</p:txBody>
        </p:sp>
      </p:grpSp>
      <p:grpSp>
        <p:nvGrpSpPr>
          <p:cNvPr id="15" name="그룹 60"/>
          <p:cNvGrpSpPr/>
          <p:nvPr/>
        </p:nvGrpSpPr>
        <p:grpSpPr>
          <a:xfrm>
            <a:off x="3800915" y="3168198"/>
            <a:ext cx="2772687" cy="492181"/>
            <a:chOff x="4721587" y="1046116"/>
            <a:chExt cx="3983059" cy="608012"/>
          </a:xfrm>
        </p:grpSpPr>
        <p:pic>
          <p:nvPicPr>
            <p:cNvPr id="59" name="Picture 54" descr="2"/>
            <p:cNvPicPr preferRelativeResize="0"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1587" y="1046116"/>
              <a:ext cx="3983059" cy="608012"/>
            </a:xfrm>
            <a:prstGeom prst="rect">
              <a:avLst/>
            </a:prstGeom>
            <a:noFill/>
          </p:spPr>
        </p:pic>
        <p:sp>
          <p:nvSpPr>
            <p:cNvPr id="60" name="직사각형 59"/>
            <p:cNvSpPr/>
            <p:nvPr/>
          </p:nvSpPr>
          <p:spPr bwMode="gray">
            <a:xfrm>
              <a:off x="4921282" y="1228680"/>
              <a:ext cx="3600400" cy="242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harsh" dir="tl"/>
              </a:scene3d>
              <a:sp3d extrusionH="57150" contourW="38100" prstMaterial="flat">
                <a:bevelT w="1270" h="6350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defTabSz="762000" eaLnBrk="0" hangingPunct="0">
                <a:lnSpc>
                  <a:spcPct val="110000"/>
                </a:lnSpc>
                <a:buClr>
                  <a:srgbClr val="000000"/>
                </a:buClr>
                <a:buSzPct val="100000"/>
                <a:tabLst>
                  <a:tab pos="5648325" algn="l"/>
                </a:tabLst>
              </a:pPr>
              <a:r>
                <a:rPr lang="en-US" altLang="ko-KR" sz="1500" b="1" i="1" dirty="0" smtClean="0">
                  <a:ln w="11430">
                    <a:noFill/>
                  </a:ln>
                  <a:latin typeface="Rix모던고딕 B" pitchFamily="18" charset="-127"/>
                  <a:ea typeface="Rix모던고딕 B" pitchFamily="18" charset="-127"/>
                  <a:cs typeface="Arial" pitchFamily="34" charset="0"/>
                </a:rPr>
                <a:t>Weakness</a:t>
              </a:r>
              <a:endParaRPr lang="ko-KR" altLang="en-US" sz="1500" b="1" i="1" dirty="0" smtClean="0">
                <a:ln w="11430">
                  <a:noFill/>
                </a:ln>
                <a:solidFill>
                  <a:srgbClr val="FF0000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endParaRPr>
            </a:p>
          </p:txBody>
        </p:sp>
      </p:grpSp>
      <p:grpSp>
        <p:nvGrpSpPr>
          <p:cNvPr id="16" name="그룹 61"/>
          <p:cNvGrpSpPr/>
          <p:nvPr/>
        </p:nvGrpSpPr>
        <p:grpSpPr>
          <a:xfrm>
            <a:off x="332656" y="3168198"/>
            <a:ext cx="2772687" cy="492181"/>
            <a:chOff x="4721587" y="1046116"/>
            <a:chExt cx="3983059" cy="608012"/>
          </a:xfrm>
        </p:grpSpPr>
        <p:pic>
          <p:nvPicPr>
            <p:cNvPr id="63" name="Picture 54" descr="2"/>
            <p:cNvPicPr preferRelativeResize="0"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1587" y="1046116"/>
              <a:ext cx="3983059" cy="608012"/>
            </a:xfrm>
            <a:prstGeom prst="rect">
              <a:avLst/>
            </a:prstGeom>
            <a:noFill/>
          </p:spPr>
        </p:pic>
        <p:sp>
          <p:nvSpPr>
            <p:cNvPr id="64" name="직사각형 63"/>
            <p:cNvSpPr/>
            <p:nvPr/>
          </p:nvSpPr>
          <p:spPr bwMode="gray">
            <a:xfrm>
              <a:off x="4921282" y="1200099"/>
              <a:ext cx="3600399" cy="300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harsh" dir="tl"/>
              </a:scene3d>
              <a:sp3d extrusionH="57150" contourW="38100" prstMaterial="flat">
                <a:bevelT w="1270" h="6350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defTabSz="762000" eaLnBrk="0" hangingPunct="0">
                <a:lnSpc>
                  <a:spcPct val="110000"/>
                </a:lnSpc>
                <a:buClr>
                  <a:srgbClr val="000000"/>
                </a:buClr>
                <a:buSzPct val="100000"/>
                <a:tabLst>
                  <a:tab pos="5648325" algn="l"/>
                </a:tabLst>
              </a:pPr>
              <a:r>
                <a:rPr lang="en-US" altLang="ko-KR" sz="1500" b="1" i="1" dirty="0" smtClean="0">
                  <a:ln w="11430">
                    <a:noFill/>
                  </a:ln>
                  <a:latin typeface="Rix모던고딕 B" pitchFamily="18" charset="-127"/>
                  <a:ea typeface="Rix모던고딕 B" pitchFamily="18" charset="-127"/>
                  <a:cs typeface="Arial" pitchFamily="34" charset="0"/>
                </a:rPr>
                <a:t>Strength</a:t>
              </a:r>
              <a:endParaRPr lang="ko-KR" altLang="en-US" sz="1500" b="1" i="1" dirty="0" smtClean="0">
                <a:ln w="11430">
                  <a:noFill/>
                </a:ln>
                <a:latin typeface="Rix모던고딕 B" pitchFamily="18" charset="-127"/>
                <a:ea typeface="Rix모던고딕 B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그룹 64"/>
          <p:cNvGrpSpPr/>
          <p:nvPr/>
        </p:nvGrpSpPr>
        <p:grpSpPr>
          <a:xfrm>
            <a:off x="332656" y="6516949"/>
            <a:ext cx="2772687" cy="492181"/>
            <a:chOff x="4721587" y="1046116"/>
            <a:chExt cx="3983059" cy="608012"/>
          </a:xfrm>
        </p:grpSpPr>
        <p:pic>
          <p:nvPicPr>
            <p:cNvPr id="66" name="Picture 54" descr="2"/>
            <p:cNvPicPr preferRelativeResize="0"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1587" y="1046116"/>
              <a:ext cx="3983059" cy="608012"/>
            </a:xfrm>
            <a:prstGeom prst="rect">
              <a:avLst/>
            </a:prstGeom>
            <a:noFill/>
          </p:spPr>
        </p:pic>
        <p:sp>
          <p:nvSpPr>
            <p:cNvPr id="67" name="직사각형 66"/>
            <p:cNvSpPr/>
            <p:nvPr/>
          </p:nvSpPr>
          <p:spPr bwMode="gray">
            <a:xfrm>
              <a:off x="4921282" y="1200099"/>
              <a:ext cx="3600399" cy="300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harsh" dir="tl"/>
              </a:scene3d>
              <a:sp3d extrusionH="57150" contourW="38100" prstMaterial="flat">
                <a:bevelT w="1270" h="6350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defTabSz="762000" eaLnBrk="0" hangingPunct="0">
                <a:lnSpc>
                  <a:spcPct val="110000"/>
                </a:lnSpc>
                <a:buClr>
                  <a:srgbClr val="000000"/>
                </a:buClr>
                <a:buSzPct val="100000"/>
                <a:tabLst>
                  <a:tab pos="5648325" algn="l"/>
                </a:tabLst>
              </a:pPr>
              <a:r>
                <a:rPr lang="en-US" altLang="ko-KR" sz="1500" b="1" i="1" dirty="0" smtClean="0">
                  <a:ln w="11430">
                    <a:noFill/>
                  </a:ln>
                  <a:latin typeface="Rix모던고딕 B" pitchFamily="18" charset="-127"/>
                  <a:ea typeface="Rix모던고딕 B" pitchFamily="18" charset="-127"/>
                  <a:cs typeface="Arial" pitchFamily="34" charset="0"/>
                </a:rPr>
                <a:t>Opportunity</a:t>
              </a:r>
              <a:endParaRPr lang="ko-KR" altLang="en-US" sz="1500" b="1" i="1" dirty="0" smtClean="0">
                <a:ln w="11430">
                  <a:noFill/>
                </a:ln>
                <a:latin typeface="Rix모던고딕 B" pitchFamily="18" charset="-127"/>
                <a:ea typeface="Rix모던고딕 B" pitchFamily="18" charset="-127"/>
                <a:cs typeface="Arial" pitchFamily="34" charset="0"/>
              </a:endParaRPr>
            </a:p>
          </p:txBody>
        </p:sp>
      </p:grpSp>
      <p:grpSp>
        <p:nvGrpSpPr>
          <p:cNvPr id="18" name="그룹 67"/>
          <p:cNvGrpSpPr/>
          <p:nvPr/>
        </p:nvGrpSpPr>
        <p:grpSpPr>
          <a:xfrm>
            <a:off x="3800915" y="6565207"/>
            <a:ext cx="2772687" cy="492181"/>
            <a:chOff x="4721587" y="1046116"/>
            <a:chExt cx="3983059" cy="608012"/>
          </a:xfrm>
        </p:grpSpPr>
        <p:pic>
          <p:nvPicPr>
            <p:cNvPr id="69" name="Picture 54" descr="2"/>
            <p:cNvPicPr preferRelativeResize="0"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1587" y="1046116"/>
              <a:ext cx="3983059" cy="608012"/>
            </a:xfrm>
            <a:prstGeom prst="rect">
              <a:avLst/>
            </a:prstGeom>
            <a:noFill/>
          </p:spPr>
        </p:pic>
        <p:sp>
          <p:nvSpPr>
            <p:cNvPr id="70" name="직사각형 69"/>
            <p:cNvSpPr/>
            <p:nvPr/>
          </p:nvSpPr>
          <p:spPr bwMode="gray">
            <a:xfrm>
              <a:off x="4921282" y="1200099"/>
              <a:ext cx="3600399" cy="300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harsh" dir="tl"/>
              </a:scene3d>
              <a:sp3d extrusionH="57150" contourW="38100" prstMaterial="flat">
                <a:bevelT w="1270" h="63500" prst="artDeco"/>
                <a:extrusionClr>
                  <a:schemeClr val="bg1"/>
                </a:extrusionClr>
                <a:contourClr>
                  <a:schemeClr val="bg1"/>
                </a:contourClr>
              </a:sp3d>
            </a:bodyPr>
            <a:lstStyle/>
            <a:p>
              <a:pPr algn="ctr" defTabSz="762000" eaLnBrk="0" hangingPunct="0">
                <a:lnSpc>
                  <a:spcPct val="110000"/>
                </a:lnSpc>
                <a:buClr>
                  <a:srgbClr val="000000"/>
                </a:buClr>
                <a:buSzPct val="100000"/>
                <a:tabLst>
                  <a:tab pos="5648325" algn="l"/>
                </a:tabLst>
              </a:pPr>
              <a:r>
                <a:rPr lang="en-US" altLang="ko-KR" sz="1500" b="1" i="1" dirty="0" smtClean="0">
                  <a:ln w="11430">
                    <a:noFill/>
                  </a:ln>
                  <a:latin typeface="Rix모던고딕 B" pitchFamily="18" charset="-127"/>
                  <a:ea typeface="Rix모던고딕 B" pitchFamily="18" charset="-127"/>
                  <a:cs typeface="Arial" pitchFamily="34" charset="0"/>
                </a:rPr>
                <a:t>Threaten</a:t>
              </a:r>
              <a:endParaRPr lang="ko-KR" altLang="en-US" sz="1500" b="1" i="1" dirty="0" smtClean="0">
                <a:ln w="11430">
                  <a:noFill/>
                </a:ln>
                <a:latin typeface="Rix모던고딕 B" pitchFamily="18" charset="-127"/>
                <a:ea typeface="Rix모던고딕 B" pitchFamily="18" charset="-127"/>
                <a:cs typeface="Arial" pitchFamily="34" charset="0"/>
              </a:endParaRPr>
            </a:p>
          </p:txBody>
        </p:sp>
      </p:grpSp>
      <p:grpSp>
        <p:nvGrpSpPr>
          <p:cNvPr id="22" name="그룹 46"/>
          <p:cNvGrpSpPr/>
          <p:nvPr/>
        </p:nvGrpSpPr>
        <p:grpSpPr>
          <a:xfrm>
            <a:off x="2469146" y="5269821"/>
            <a:ext cx="1800200" cy="1788325"/>
            <a:chOff x="2216739" y="4331268"/>
            <a:chExt cx="2148365" cy="2122025"/>
          </a:xfrm>
        </p:grpSpPr>
        <p:sp>
          <p:nvSpPr>
            <p:cNvPr id="92" name="타원 91"/>
            <p:cNvSpPr/>
            <p:nvPr/>
          </p:nvSpPr>
          <p:spPr>
            <a:xfrm>
              <a:off x="2231204" y="4331268"/>
              <a:ext cx="1053780" cy="105378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0"/>
                    <a:lumMod val="76000"/>
                    <a:lumOff val="24000"/>
                  </a:schemeClr>
                </a:gs>
                <a:gs pos="7300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720641"/>
                <a:satOff val="22416"/>
                <a:lumOff val="1797"/>
                <a:alphaOff val="0"/>
              </a:schemeClr>
            </a:fillRef>
            <a:effectRef idx="1">
              <a:schemeClr val="accent4">
                <a:hueOff val="-3720641"/>
                <a:satOff val="22416"/>
                <a:lumOff val="179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ko-KR" sz="40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</a:t>
              </a:r>
              <a:endParaRPr lang="ko-KR" altLang="en-US" sz="40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3311324" y="4331268"/>
              <a:ext cx="1053780" cy="105378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0"/>
                    <a:lumMod val="76000"/>
                    <a:lumOff val="24000"/>
                  </a:schemeClr>
                </a:gs>
                <a:gs pos="7300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720641"/>
                <a:satOff val="22416"/>
                <a:lumOff val="1797"/>
                <a:alphaOff val="0"/>
              </a:schemeClr>
            </a:fillRef>
            <a:effectRef idx="1">
              <a:schemeClr val="accent4">
                <a:hueOff val="-3720641"/>
                <a:satOff val="22416"/>
                <a:lumOff val="179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ko-KR" sz="40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W</a:t>
              </a:r>
              <a:endParaRPr lang="ko-KR" altLang="en-US" sz="40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2216739" y="5385048"/>
              <a:ext cx="1053780" cy="105378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0"/>
                    <a:lumMod val="76000"/>
                    <a:lumOff val="24000"/>
                  </a:schemeClr>
                </a:gs>
                <a:gs pos="7300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720641"/>
                <a:satOff val="22416"/>
                <a:lumOff val="1797"/>
                <a:alphaOff val="0"/>
              </a:schemeClr>
            </a:fillRef>
            <a:effectRef idx="1">
              <a:schemeClr val="accent4">
                <a:hueOff val="-3720641"/>
                <a:satOff val="22416"/>
                <a:lumOff val="179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ko-KR" sz="40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O</a:t>
              </a:r>
              <a:endParaRPr lang="ko-KR" altLang="en-US" sz="40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3299449" y="5399513"/>
              <a:ext cx="1053780" cy="105378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0"/>
                    <a:lumMod val="76000"/>
                    <a:lumOff val="24000"/>
                  </a:schemeClr>
                </a:gs>
                <a:gs pos="7300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720641"/>
                <a:satOff val="22416"/>
                <a:lumOff val="1797"/>
                <a:alphaOff val="0"/>
              </a:schemeClr>
            </a:fillRef>
            <a:effectRef idx="1">
              <a:schemeClr val="accent4">
                <a:hueOff val="-3720641"/>
                <a:satOff val="22416"/>
                <a:lumOff val="179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ko-KR" sz="4000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</a:t>
              </a:r>
              <a:endParaRPr lang="ko-KR" altLang="en-US" sz="40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58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체계적이고 철저한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SWOT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분석을 통해 우리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앱만의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강점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약점과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시장에서의 기회요소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위협요소를 알아보고 이러한 분석을 통해 결론을 도출함으로써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앱을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보완 및 수정하여 시장에서의 성공 가능성을 높입니다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 descr="바닥"/>
          <p:cNvPicPr>
            <a:picLocks noChangeAspect="1" noChangeArrowheads="1"/>
          </p:cNvPicPr>
          <p:nvPr/>
        </p:nvPicPr>
        <p:blipFill>
          <a:blip r:embed="rId2" cstate="print"/>
          <a:srcRect l="13142" t="29468" r="13142"/>
          <a:stretch>
            <a:fillRect/>
          </a:stretch>
        </p:blipFill>
        <p:spPr bwMode="auto">
          <a:xfrm>
            <a:off x="333375" y="7977336"/>
            <a:ext cx="6254750" cy="129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2" descr="그림1"/>
          <p:cNvPicPr>
            <a:picLocks noChangeAspect="1" noChangeArrowheads="1"/>
          </p:cNvPicPr>
          <p:nvPr/>
        </p:nvPicPr>
        <p:blipFill>
          <a:blip r:embed="rId3" cstate="print"/>
          <a:srcRect l="984" t="5147" r="766" b="80911"/>
          <a:stretch>
            <a:fillRect/>
          </a:stretch>
        </p:blipFill>
        <p:spPr bwMode="auto">
          <a:xfrm>
            <a:off x="260350" y="2901777"/>
            <a:ext cx="6319838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수익성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1) CPC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광고를 통한 수익</a:t>
            </a: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25" name="Picture 79" descr="bar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775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874713" latinLnBrk="0"/>
              <a:r>
                <a:rPr lang="en-US" altLang="ko-KR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T-ad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를 활용한 </a:t>
              </a:r>
              <a:r>
                <a:rPr lang="en-US" altLang="ko-KR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CPI 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광고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sp>
        <p:nvSpPr>
          <p:cNvPr id="29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9083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함께타요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!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투어네비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앱의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하단에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SK planet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의 제휴서비스인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T-ad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를 활용하여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CPC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광고를 기재합니다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m</a:t>
            </a:r>
            <a:r>
              <a:rPr lang="ko-KR" altLang="en-US" sz="1200" dirty="0" err="1" smtClean="0"/>
              <a:t>네이트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싸이월드</a:t>
            </a:r>
            <a:r>
              <a:rPr lang="ko-KR" altLang="en-US" sz="1200" dirty="0" smtClean="0"/>
              <a:t> 등 젊은 층이 선호하는 매체를 광고함으로써 </a:t>
            </a:r>
            <a:r>
              <a:rPr lang="en-US" altLang="ko-KR" sz="1200" dirty="0" smtClean="0"/>
              <a:t>20~30</a:t>
            </a:r>
            <a:r>
              <a:rPr lang="ko-KR" altLang="en-US" sz="1200" dirty="0" smtClean="0"/>
              <a:t>대의 구매력 있는 사용자들을 기반으로 광고함으로써 사용자들의 호기심을 증폭시키고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클릭율을</a:t>
            </a:r>
            <a:r>
              <a:rPr lang="ko-KR" altLang="en-US" sz="1200" dirty="0" smtClean="0"/>
              <a:t> 상승시킵니다</a:t>
            </a:r>
            <a:r>
              <a:rPr lang="en-US" altLang="ko-KR" sz="1200" dirty="0" smtClean="0"/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pic>
        <p:nvPicPr>
          <p:cNvPr id="31" name="Picture 3" descr="D:\위치스작업_2013\문화재청\제안서-적용이미지\3장p9-시안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3224808"/>
            <a:ext cx="3168352" cy="62092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4"/>
          <p:cNvGrpSpPr/>
          <p:nvPr/>
        </p:nvGrpSpPr>
        <p:grpSpPr>
          <a:xfrm>
            <a:off x="658498" y="4160911"/>
            <a:ext cx="2698494" cy="3838354"/>
            <a:chOff x="546966" y="3840590"/>
            <a:chExt cx="2747874" cy="4048719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40" y="3840590"/>
              <a:ext cx="2736000" cy="3600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66" y="7461406"/>
              <a:ext cx="2736000" cy="4279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직사각형 32"/>
          <p:cNvSpPr/>
          <p:nvPr/>
        </p:nvSpPr>
        <p:spPr>
          <a:xfrm>
            <a:off x="620687" y="7621873"/>
            <a:ext cx="2772688" cy="427471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61"/>
          <p:cNvGrpSpPr/>
          <p:nvPr/>
        </p:nvGrpSpPr>
        <p:grpSpPr>
          <a:xfrm>
            <a:off x="3977680" y="3224808"/>
            <a:ext cx="2376264" cy="2808312"/>
            <a:chOff x="4005064" y="2936776"/>
            <a:chExt cx="1800200" cy="2246650"/>
          </a:xfrm>
        </p:grpSpPr>
        <p:sp>
          <p:nvSpPr>
            <p:cNvPr id="35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224665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5" name="Group 86"/>
            <p:cNvGrpSpPr>
              <a:grpSpLocks/>
            </p:cNvGrpSpPr>
            <p:nvPr/>
          </p:nvGrpSpPr>
          <p:grpSpPr bwMode="auto">
            <a:xfrm>
              <a:off x="4042196" y="2997685"/>
              <a:ext cx="1713560" cy="277425"/>
              <a:chOff x="2744" y="1959"/>
              <a:chExt cx="818" cy="247"/>
            </a:xfrm>
          </p:grpSpPr>
          <p:sp>
            <p:nvSpPr>
              <p:cNvPr id="39" name="AutoShape 87"/>
              <p:cNvSpPr>
                <a:spLocks noChangeArrowheads="1"/>
              </p:cNvSpPr>
              <p:nvPr/>
            </p:nvSpPr>
            <p:spPr bwMode="auto">
              <a:xfrm>
                <a:off x="2744" y="1978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6" name="Group 88"/>
              <p:cNvGrpSpPr>
                <a:grpSpLocks/>
              </p:cNvGrpSpPr>
              <p:nvPr/>
            </p:nvGrpSpPr>
            <p:grpSpPr bwMode="auto">
              <a:xfrm>
                <a:off x="2744" y="1959"/>
                <a:ext cx="818" cy="122"/>
                <a:chOff x="770" y="2887"/>
                <a:chExt cx="818" cy="97"/>
              </a:xfrm>
            </p:grpSpPr>
            <p:sp>
              <p:nvSpPr>
                <p:cNvPr id="41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87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45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916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37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53891"/>
              <a:ext cx="1725211" cy="1800428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ko-KR" altLang="en-US" sz="11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포털을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포함한 국내 유일의 </a:t>
              </a:r>
              <a:r>
                <a: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CPC 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상품</a:t>
              </a:r>
              <a:endParaRPr lang="en-US" altLang="ko-KR" sz="11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우수한 매체 네트워크 확보</a:t>
              </a:r>
              <a:endParaRPr lang="en-US" altLang="ko-KR" sz="11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다양한 매체와 차별화된 광고 상품</a:t>
              </a:r>
              <a:endParaRPr lang="en-US" altLang="ko-KR" sz="11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고도화된 </a:t>
              </a:r>
              <a:r>
                <a:rPr lang="ko-KR" altLang="en-US" sz="11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타겟팅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옵션</a:t>
              </a:r>
              <a:endParaRPr lang="en-US" altLang="ko-KR" sz="11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SNS, 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엔터테인먼트</a:t>
              </a:r>
              <a:r>
                <a: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경제</a:t>
              </a:r>
              <a:r>
                <a: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뉴스 등 다양한 카테고리의 </a:t>
              </a:r>
              <a:r>
                <a:rPr lang="ko-KR" altLang="en-US" sz="11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앱으로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구성</a:t>
              </a:r>
              <a:endParaRPr lang="en-US" altLang="ko-KR" sz="11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59616" y="3038415"/>
              <a:ext cx="1675777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T-ad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의 강점</a:t>
              </a:r>
            </a:p>
          </p:txBody>
        </p:sp>
      </p:grpSp>
      <p:grpSp>
        <p:nvGrpSpPr>
          <p:cNvPr id="7" name="그룹 62"/>
          <p:cNvGrpSpPr/>
          <p:nvPr/>
        </p:nvGrpSpPr>
        <p:grpSpPr>
          <a:xfrm>
            <a:off x="3993189" y="6249144"/>
            <a:ext cx="2376264" cy="2808311"/>
            <a:chOff x="4005064" y="6393160"/>
            <a:chExt cx="2376264" cy="2808311"/>
          </a:xfrm>
        </p:grpSpPr>
        <p:grpSp>
          <p:nvGrpSpPr>
            <p:cNvPr id="8" name="그룹 82"/>
            <p:cNvGrpSpPr/>
            <p:nvPr/>
          </p:nvGrpSpPr>
          <p:grpSpPr>
            <a:xfrm>
              <a:off x="4005064" y="6393160"/>
              <a:ext cx="2376264" cy="2808311"/>
              <a:chOff x="4005064" y="2936776"/>
              <a:chExt cx="1800200" cy="2246650"/>
            </a:xfrm>
          </p:grpSpPr>
          <p:sp>
            <p:nvSpPr>
              <p:cNvPr id="55" name="AutoShape 85"/>
              <p:cNvSpPr>
                <a:spLocks noChangeArrowheads="1"/>
              </p:cNvSpPr>
              <p:nvPr/>
            </p:nvSpPr>
            <p:spPr bwMode="auto">
              <a:xfrm>
                <a:off x="4005064" y="2936776"/>
                <a:ext cx="1800200" cy="2246650"/>
              </a:xfrm>
              <a:prstGeom prst="roundRect">
                <a:avLst>
                  <a:gd name="adj" fmla="val 1579"/>
                </a:avLst>
              </a:prstGeom>
              <a:solidFill>
                <a:srgbClr val="FFFFFF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/>
                </a:outerShdw>
              </a:effectLst>
            </p:spPr>
            <p:txBody>
              <a:bodyPr wrap="none" lIns="89324" tIns="44661" rIns="89324" bIns="44661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000" b="1">
                  <a:solidFill>
                    <a:prstClr val="black"/>
                  </a:solidFill>
                  <a:latin typeface="Yoon 윤고딕 520_TT" pitchFamily="18" charset="-127"/>
                  <a:ea typeface="Yoon 윤고딕 520_TT" pitchFamily="18" charset="-127"/>
                </a:endParaRPr>
              </a:p>
            </p:txBody>
          </p:sp>
          <p:sp>
            <p:nvSpPr>
              <p:cNvPr id="56" name="AutoShape 163" descr="어두운 상향 대각선"/>
              <p:cNvSpPr>
                <a:spLocks noChangeArrowheads="1"/>
              </p:cNvSpPr>
              <p:nvPr/>
            </p:nvSpPr>
            <p:spPr bwMode="auto">
              <a:xfrm>
                <a:off x="4055338" y="3325391"/>
                <a:ext cx="1725211" cy="1800428"/>
              </a:xfrm>
              <a:prstGeom prst="roundRect">
                <a:avLst>
                  <a:gd name="adj" fmla="val 7661"/>
                </a:avLst>
              </a:prstGeom>
              <a:pattFill prst="dkUpDiag">
                <a:fgClr>
                  <a:srgbClr val="E6E6E6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6000" tIns="36000" rIns="36000" bIns="36000" anchor="ctr"/>
              <a:lstStyle/>
              <a:p>
                <a:pPr marL="133350" indent="-133350">
                  <a:lnSpc>
                    <a:spcPts val="15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C9925B"/>
                  </a:buClr>
                  <a:buSzPct val="90000"/>
                  <a:buFont typeface="Wingdings 2" charset="0"/>
                  <a:buChar char=""/>
                  <a:defRPr/>
                </a:pPr>
                <a:r>
                  <a:rPr lang="en-US" altLang="ko-KR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 </a:t>
                </a:r>
                <a:r>
                  <a:rPr lang="ko-KR" altLang="en-US" sz="1100" dirty="0" err="1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앱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 전반의 하단에 </a:t>
                </a:r>
                <a:r>
                  <a:rPr lang="en-US" altLang="ko-KR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T-ad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를 활용한 </a:t>
                </a:r>
                <a:r>
                  <a:rPr lang="en-US" altLang="ko-KR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CPC 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노출로 인해 사용자들의 </a:t>
                </a:r>
                <a:r>
                  <a:rPr lang="ko-KR" altLang="en-US" sz="1100" dirty="0" err="1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클릭율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 상승</a:t>
                </a:r>
                <a:endPara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endParaRPr>
              </a:p>
              <a:p>
                <a:pPr marL="133350" indent="-133350">
                  <a:lnSpc>
                    <a:spcPts val="15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C9925B"/>
                  </a:buClr>
                  <a:buSzPct val="90000"/>
                  <a:buFont typeface="Wingdings 2" charset="0"/>
                  <a:buChar char=""/>
                  <a:defRPr/>
                </a:pPr>
                <a:r>
                  <a:rPr lang="en-US" altLang="ko-KR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 T ad </a:t>
                </a:r>
                <a:r>
                  <a:rPr lang="ko-KR" altLang="en-US" sz="1100" dirty="0" err="1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트래픽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 기여가 높은 </a:t>
                </a:r>
                <a:r>
                  <a:rPr lang="en-US" altLang="ko-KR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m</a:t>
                </a:r>
                <a:r>
                  <a:rPr lang="ko-KR" altLang="en-US" sz="1100" dirty="0" err="1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네이트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 관련 서비스의 이용자 중 전체의 </a:t>
                </a:r>
                <a:r>
                  <a:rPr lang="en-US" altLang="ko-KR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70%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인 </a:t>
                </a:r>
                <a:r>
                  <a:rPr lang="en-US" altLang="ko-KR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20~30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대를 겨냥한 광고 노출로 인해 </a:t>
                </a:r>
                <a:r>
                  <a:rPr lang="ko-KR" altLang="en-US" sz="1100" dirty="0" err="1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접근율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 증가</a:t>
                </a:r>
                <a:endPara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endParaRPr>
              </a:p>
            </p:txBody>
          </p:sp>
        </p:grpSp>
        <p:grpSp>
          <p:nvGrpSpPr>
            <p:cNvPr id="9" name="Group 86"/>
            <p:cNvGrpSpPr>
              <a:grpSpLocks/>
            </p:cNvGrpSpPr>
            <p:nvPr/>
          </p:nvGrpSpPr>
          <p:grpSpPr bwMode="auto">
            <a:xfrm>
              <a:off x="4077072" y="6469480"/>
              <a:ext cx="2261899" cy="320105"/>
              <a:chOff x="2744" y="1961"/>
              <a:chExt cx="818" cy="228"/>
            </a:xfrm>
          </p:grpSpPr>
          <p:sp>
            <p:nvSpPr>
              <p:cNvPr id="58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0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60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61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62" name="TextBox 61"/>
            <p:cNvSpPr txBox="1"/>
            <p:nvPr/>
          </p:nvSpPr>
          <p:spPr>
            <a:xfrm>
              <a:off x="4077073" y="6509403"/>
              <a:ext cx="2212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T-ad 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수익 확보 방안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 descr="그림1"/>
          <p:cNvPicPr>
            <a:picLocks noChangeAspect="1" noChangeArrowheads="1"/>
          </p:cNvPicPr>
          <p:nvPr/>
        </p:nvPicPr>
        <p:blipFill>
          <a:blip r:embed="rId2" cstate="print"/>
          <a:srcRect l="984" t="5147" r="766" b="80911"/>
          <a:stretch>
            <a:fillRect/>
          </a:stretch>
        </p:blipFill>
        <p:spPr bwMode="auto">
          <a:xfrm>
            <a:off x="260350" y="2901777"/>
            <a:ext cx="6319838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수익성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2)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관광지 홍보 배너</a:t>
            </a:r>
          </a:p>
        </p:txBody>
      </p:sp>
      <p:sp>
        <p:nvSpPr>
          <p:cNvPr id="25" name="Rectangle 134"/>
          <p:cNvSpPr>
            <a:spLocks noChangeArrowheads="1"/>
          </p:cNvSpPr>
          <p:nvPr/>
        </p:nvSpPr>
        <p:spPr bwMode="auto">
          <a:xfrm>
            <a:off x="251999" y="1720800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함께타요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!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투어네비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접속 시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메인화면에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관광지에 대한 사진 및 간단한 정보를 볼 수 있는 광고영역을 제공합니다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각각의 관광지들은 고객 확보를 위해 기재를 요청 할 수 있으며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 과정에서 매 월 광고료를 제공받음으로써 수익을 확보합니다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pic>
        <p:nvPicPr>
          <p:cNvPr id="32" name="Picture 2" descr="바닥"/>
          <p:cNvPicPr>
            <a:picLocks noChangeAspect="1" noChangeArrowheads="1"/>
          </p:cNvPicPr>
          <p:nvPr/>
        </p:nvPicPr>
        <p:blipFill>
          <a:blip r:embed="rId3" cstate="print"/>
          <a:srcRect l="13142" t="29468" r="13142"/>
          <a:stretch>
            <a:fillRect/>
          </a:stretch>
        </p:blipFill>
        <p:spPr bwMode="auto">
          <a:xfrm>
            <a:off x="333375" y="7977336"/>
            <a:ext cx="6254750" cy="129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" descr="D:\위치스작업_2013\문화재청\제안서-적용이미지\3장p9-시안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3224808"/>
            <a:ext cx="3168352" cy="62092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61"/>
          <p:cNvGrpSpPr/>
          <p:nvPr/>
        </p:nvGrpSpPr>
        <p:grpSpPr>
          <a:xfrm>
            <a:off x="3977680" y="3224808"/>
            <a:ext cx="2376264" cy="2808312"/>
            <a:chOff x="4005064" y="2936776"/>
            <a:chExt cx="1800200" cy="2246650"/>
          </a:xfrm>
        </p:grpSpPr>
        <p:sp>
          <p:nvSpPr>
            <p:cNvPr id="45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224665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4042196" y="2997685"/>
              <a:ext cx="1713560" cy="277425"/>
              <a:chOff x="2744" y="1959"/>
              <a:chExt cx="818" cy="247"/>
            </a:xfrm>
          </p:grpSpPr>
          <p:sp>
            <p:nvSpPr>
              <p:cNvPr id="57" name="AutoShape 87"/>
              <p:cNvSpPr>
                <a:spLocks noChangeArrowheads="1"/>
              </p:cNvSpPr>
              <p:nvPr/>
            </p:nvSpPr>
            <p:spPr bwMode="auto">
              <a:xfrm>
                <a:off x="2744" y="1978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59"/>
                <a:ext cx="818" cy="122"/>
                <a:chOff x="770" y="2887"/>
                <a:chExt cx="818" cy="97"/>
              </a:xfrm>
            </p:grpSpPr>
            <p:sp>
              <p:nvSpPr>
                <p:cNvPr id="5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87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6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916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5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53891"/>
              <a:ext cx="1725211" cy="1800428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사용자들에게는 아름다운 관광지의 이미지를 제공하고</a:t>
              </a:r>
              <a:r>
                <a: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추천해 줄 수 있음</a:t>
              </a:r>
              <a:endParaRPr lang="en-US" altLang="ko-KR" sz="11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각 관광지들은 </a:t>
              </a:r>
              <a:r>
                <a:rPr lang="ko-KR" altLang="en-US" sz="11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앱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ko-KR" altLang="en-US" sz="11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메인에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홍보 요청을 함으로써 관광을 오는 고객을 유치할 수 있으며</a:t>
              </a:r>
              <a:r>
                <a: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이를 통해 수익을 얻음</a:t>
              </a:r>
              <a:endParaRPr lang="en-US" altLang="ko-KR" sz="11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059616" y="3038415"/>
              <a:ext cx="1675777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관광지 홍보 배너 강점</a:t>
              </a:r>
            </a:p>
          </p:txBody>
        </p:sp>
      </p:grpSp>
      <p:grpSp>
        <p:nvGrpSpPr>
          <p:cNvPr id="6" name="그룹 60"/>
          <p:cNvGrpSpPr/>
          <p:nvPr/>
        </p:nvGrpSpPr>
        <p:grpSpPr>
          <a:xfrm>
            <a:off x="3993189" y="6249144"/>
            <a:ext cx="2376264" cy="2808311"/>
            <a:chOff x="4005064" y="6393160"/>
            <a:chExt cx="2376264" cy="2808311"/>
          </a:xfrm>
        </p:grpSpPr>
        <p:grpSp>
          <p:nvGrpSpPr>
            <p:cNvPr id="7" name="그룹 82"/>
            <p:cNvGrpSpPr/>
            <p:nvPr/>
          </p:nvGrpSpPr>
          <p:grpSpPr>
            <a:xfrm>
              <a:off x="4005064" y="6393160"/>
              <a:ext cx="2376264" cy="2808311"/>
              <a:chOff x="4005064" y="2936776"/>
              <a:chExt cx="1800200" cy="2246650"/>
            </a:xfrm>
          </p:grpSpPr>
          <p:sp>
            <p:nvSpPr>
              <p:cNvPr id="73" name="AutoShape 85"/>
              <p:cNvSpPr>
                <a:spLocks noChangeArrowheads="1"/>
              </p:cNvSpPr>
              <p:nvPr/>
            </p:nvSpPr>
            <p:spPr bwMode="auto">
              <a:xfrm>
                <a:off x="4005064" y="2936776"/>
                <a:ext cx="1800200" cy="2246650"/>
              </a:xfrm>
              <a:prstGeom prst="roundRect">
                <a:avLst>
                  <a:gd name="adj" fmla="val 1579"/>
                </a:avLst>
              </a:prstGeom>
              <a:solidFill>
                <a:srgbClr val="FFFFFF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/>
                </a:outerShdw>
              </a:effectLst>
            </p:spPr>
            <p:txBody>
              <a:bodyPr wrap="none" lIns="89324" tIns="44661" rIns="89324" bIns="44661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000" b="1">
                  <a:solidFill>
                    <a:prstClr val="black"/>
                  </a:solidFill>
                  <a:latin typeface="Yoon 윤고딕 520_TT" pitchFamily="18" charset="-127"/>
                  <a:ea typeface="Yoon 윤고딕 520_TT" pitchFamily="18" charset="-127"/>
                </a:endParaRPr>
              </a:p>
            </p:txBody>
          </p:sp>
          <p:sp>
            <p:nvSpPr>
              <p:cNvPr id="74" name="AutoShape 163" descr="어두운 상향 대각선"/>
              <p:cNvSpPr>
                <a:spLocks noChangeArrowheads="1"/>
              </p:cNvSpPr>
              <p:nvPr/>
            </p:nvSpPr>
            <p:spPr bwMode="auto">
              <a:xfrm>
                <a:off x="4055338" y="3325391"/>
                <a:ext cx="1725211" cy="1800428"/>
              </a:xfrm>
              <a:prstGeom prst="roundRect">
                <a:avLst>
                  <a:gd name="adj" fmla="val 7661"/>
                </a:avLst>
              </a:prstGeom>
              <a:pattFill prst="dkUpDiag">
                <a:fgClr>
                  <a:srgbClr val="E6E6E6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6000" tIns="36000" rIns="36000" bIns="36000" anchor="ctr"/>
              <a:lstStyle/>
              <a:p>
                <a:pPr marL="133350" indent="-133350">
                  <a:lnSpc>
                    <a:spcPts val="15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C9925B"/>
                  </a:buClr>
                  <a:buSzPct val="90000"/>
                  <a:buFont typeface="Wingdings 2" charset="0"/>
                  <a:buChar char=""/>
                  <a:defRPr/>
                </a:pP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매 월별 홍보 배너 기재 요금을 받음으로써 고정적인 수입 확보</a:t>
                </a:r>
                <a:endPara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endParaRPr>
              </a:p>
              <a:p>
                <a:pPr marL="133350" indent="-133350">
                  <a:lnSpc>
                    <a:spcPts val="15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C9925B"/>
                  </a:buClr>
                  <a:buSzPct val="90000"/>
                  <a:buFont typeface="Wingdings 2" charset="0"/>
                  <a:buChar char=""/>
                  <a:defRPr/>
                </a:pP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사용자들에게 다양한 관광지 추천을 통해 시너지효과로 </a:t>
                </a:r>
                <a:r>
                  <a:rPr lang="ko-KR" altLang="en-US" sz="1100" dirty="0" err="1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앱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 활성화 가능성 농후</a:t>
                </a:r>
                <a:endPara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endParaRPr>
              </a:p>
              <a:p>
                <a:pPr marL="133350" indent="-133350">
                  <a:lnSpc>
                    <a:spcPts val="15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C9925B"/>
                  </a:buClr>
                  <a:buSzPct val="90000"/>
                  <a:buFont typeface="Wingdings 2" charset="0"/>
                  <a:buChar char=""/>
                  <a:defRPr/>
                </a:pP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활성화 시 </a:t>
                </a:r>
                <a:r>
                  <a:rPr lang="en-US" altLang="ko-KR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T-ad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를 활용한 </a:t>
                </a:r>
                <a:r>
                  <a:rPr lang="en-US" altLang="ko-KR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CPC </a:t>
                </a: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수익 또한 증가 예정</a:t>
                </a:r>
                <a:endPara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endParaRPr>
              </a:p>
            </p:txBody>
          </p:sp>
        </p:grpSp>
        <p:grpSp>
          <p:nvGrpSpPr>
            <p:cNvPr id="8" name="Group 86"/>
            <p:cNvGrpSpPr>
              <a:grpSpLocks/>
            </p:cNvGrpSpPr>
            <p:nvPr/>
          </p:nvGrpSpPr>
          <p:grpSpPr bwMode="auto">
            <a:xfrm>
              <a:off x="4077072" y="6469480"/>
              <a:ext cx="2261899" cy="320105"/>
              <a:chOff x="2744" y="1961"/>
              <a:chExt cx="818" cy="228"/>
            </a:xfrm>
          </p:grpSpPr>
          <p:sp>
            <p:nvSpPr>
              <p:cNvPr id="65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9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67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69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64" name="TextBox 63"/>
            <p:cNvSpPr txBox="1"/>
            <p:nvPr/>
          </p:nvSpPr>
          <p:spPr>
            <a:xfrm>
              <a:off x="4077073" y="6509403"/>
              <a:ext cx="2212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관광지 홍보 배너</a:t>
              </a:r>
              <a:r>
                <a:rPr lang="en-US" altLang="ko-KR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수익 확보 방안</a:t>
              </a:r>
            </a:p>
          </p:txBody>
        </p:sp>
      </p:grpSp>
      <p:grpSp>
        <p:nvGrpSpPr>
          <p:cNvPr id="10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85" name="Picture 79" descr="bar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540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관광지 홍보 배너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1026" name="Picture 2" descr="C:\Users\Administrator\Desktop\공모전\00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813" y="4005021"/>
            <a:ext cx="2756248" cy="4044323"/>
          </a:xfrm>
          <a:prstGeom prst="rect">
            <a:avLst/>
          </a:prstGeom>
          <a:noFill/>
        </p:spPr>
      </p:pic>
      <p:pic>
        <p:nvPicPr>
          <p:cNvPr id="2" name="Picture 2" descr="C:\Users\이수홍\Desktop\최종\002.png"/>
          <p:cNvPicPr preferRelativeResize="0"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8813" y="4006544"/>
            <a:ext cx="2757600" cy="40428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8" y="4880992"/>
            <a:ext cx="2664296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526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그림1"/>
          <p:cNvPicPr>
            <a:picLocks noChangeAspect="1" noChangeArrowheads="1"/>
          </p:cNvPicPr>
          <p:nvPr/>
        </p:nvPicPr>
        <p:blipFill>
          <a:blip r:embed="rId2" cstate="print"/>
          <a:srcRect l="984" t="5147" r="766" b="80911"/>
          <a:stretch>
            <a:fillRect/>
          </a:stretch>
        </p:blipFill>
        <p:spPr bwMode="auto">
          <a:xfrm>
            <a:off x="260350" y="2901777"/>
            <a:ext cx="6319838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수익성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3)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서비스 수수료</a:t>
            </a: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2361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611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err="1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카풀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 서비스 수수료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sp>
        <p:nvSpPr>
          <p:cNvPr id="68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9083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서비스 이용 시 출발지로부터 도착지까지의 거리에 따른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유류비를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계산한 돈을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1/n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으로 나누어  사용자들에게 부담하게 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이러한 과정에서 소정의 수수료를 측정하여 사용자로부터 제공받는 방식으로 수익을 얻을 수 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이러한 수익 모델은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앱의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사용자가 크게 늘어나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서비스가 활성화 된 후 결제솔루션을 구입 한 뒤 적용 할 예정입니다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수익 확보 방안일 뿐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적용 계획은 현재까지 없습니다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pic>
        <p:nvPicPr>
          <p:cNvPr id="71" name="Picture 3" descr="D:\위치스작업_2013\문화재청\제안서-적용이미지\3장p9-시안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3224808"/>
            <a:ext cx="3168352" cy="62092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836712" y="4232920"/>
            <a:ext cx="2304256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화면시안 나올 시 적용</a:t>
            </a:r>
            <a:endParaRPr lang="ko-KR" altLang="en-US" dirty="0"/>
          </a:p>
        </p:txBody>
      </p:sp>
      <p:grpSp>
        <p:nvGrpSpPr>
          <p:cNvPr id="3" name="그룹 61"/>
          <p:cNvGrpSpPr/>
          <p:nvPr/>
        </p:nvGrpSpPr>
        <p:grpSpPr>
          <a:xfrm>
            <a:off x="3977680" y="3224808"/>
            <a:ext cx="2376264" cy="2808312"/>
            <a:chOff x="4005064" y="2936776"/>
            <a:chExt cx="1800200" cy="2246650"/>
          </a:xfrm>
        </p:grpSpPr>
        <p:sp>
          <p:nvSpPr>
            <p:cNvPr id="79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224665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4042196" y="2997685"/>
              <a:ext cx="1713560" cy="277425"/>
              <a:chOff x="2744" y="1959"/>
              <a:chExt cx="818" cy="247"/>
            </a:xfrm>
          </p:grpSpPr>
          <p:sp>
            <p:nvSpPr>
              <p:cNvPr id="83" name="AutoShape 87"/>
              <p:cNvSpPr>
                <a:spLocks noChangeArrowheads="1"/>
              </p:cNvSpPr>
              <p:nvPr/>
            </p:nvSpPr>
            <p:spPr bwMode="auto">
              <a:xfrm>
                <a:off x="2744" y="1978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59"/>
                <a:ext cx="818" cy="122"/>
                <a:chOff x="770" y="2887"/>
                <a:chExt cx="818" cy="97"/>
              </a:xfrm>
            </p:grpSpPr>
            <p:sp>
              <p:nvSpPr>
                <p:cNvPr id="8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87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8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916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81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34891"/>
              <a:ext cx="1725211" cy="1800428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출발지로부터 도착지까지의 거리에 따른 </a:t>
              </a:r>
              <a:r>
                <a:rPr lang="ko-KR" altLang="en-US" sz="11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유류비를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계산</a:t>
              </a:r>
              <a:endParaRPr lang="en-US" altLang="ko-KR" sz="11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계산된 </a:t>
              </a:r>
              <a:r>
                <a:rPr lang="ko-KR" altLang="en-US" sz="11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유류비를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1/n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으로 나누어 사용자들에게 결제 유도</a:t>
              </a:r>
              <a:endParaRPr lang="en-US" altLang="ko-KR" sz="11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이러한 과정에서 </a:t>
              </a:r>
              <a:r>
                <a: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1~5%</a:t>
              </a:r>
              <a:r>
                <a:rPr lang="ko-KR" altLang="en-US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정도의 수수료를 받음으로써 수익 창출</a:t>
              </a:r>
              <a:endParaRPr lang="en-US" altLang="ko-KR" sz="11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59616" y="3038415"/>
              <a:ext cx="1675777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카풀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서비스 수익성 확보 방안</a:t>
              </a:r>
            </a:p>
          </p:txBody>
        </p:sp>
      </p:grpSp>
      <p:grpSp>
        <p:nvGrpSpPr>
          <p:cNvPr id="6" name="그룹 86"/>
          <p:cNvGrpSpPr/>
          <p:nvPr/>
        </p:nvGrpSpPr>
        <p:grpSpPr>
          <a:xfrm>
            <a:off x="3993189" y="6249144"/>
            <a:ext cx="2376264" cy="2808311"/>
            <a:chOff x="4005064" y="6393160"/>
            <a:chExt cx="2376264" cy="2808311"/>
          </a:xfrm>
        </p:grpSpPr>
        <p:grpSp>
          <p:nvGrpSpPr>
            <p:cNvPr id="7" name="그룹 82"/>
            <p:cNvGrpSpPr/>
            <p:nvPr/>
          </p:nvGrpSpPr>
          <p:grpSpPr>
            <a:xfrm>
              <a:off x="4005064" y="6393160"/>
              <a:ext cx="2376264" cy="2808311"/>
              <a:chOff x="4005064" y="2936776"/>
              <a:chExt cx="1800200" cy="2246650"/>
            </a:xfrm>
          </p:grpSpPr>
          <p:sp>
            <p:nvSpPr>
              <p:cNvPr id="95" name="AutoShape 85"/>
              <p:cNvSpPr>
                <a:spLocks noChangeArrowheads="1"/>
              </p:cNvSpPr>
              <p:nvPr/>
            </p:nvSpPr>
            <p:spPr bwMode="auto">
              <a:xfrm>
                <a:off x="4005064" y="2936776"/>
                <a:ext cx="1800200" cy="2246650"/>
              </a:xfrm>
              <a:prstGeom prst="roundRect">
                <a:avLst>
                  <a:gd name="adj" fmla="val 1579"/>
                </a:avLst>
              </a:prstGeom>
              <a:solidFill>
                <a:srgbClr val="FFFFFF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DDDDDD"/>
                </a:outerShdw>
              </a:effectLst>
            </p:spPr>
            <p:txBody>
              <a:bodyPr wrap="none" lIns="89324" tIns="44661" rIns="89324" bIns="44661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000" b="1">
                  <a:solidFill>
                    <a:prstClr val="black"/>
                  </a:solidFill>
                  <a:latin typeface="Yoon 윤고딕 520_TT" pitchFamily="18" charset="-127"/>
                  <a:ea typeface="Yoon 윤고딕 520_TT" pitchFamily="18" charset="-127"/>
                </a:endParaRPr>
              </a:p>
            </p:txBody>
          </p:sp>
          <p:sp>
            <p:nvSpPr>
              <p:cNvPr id="96" name="AutoShape 163" descr="어두운 상향 대각선"/>
              <p:cNvSpPr>
                <a:spLocks noChangeArrowheads="1"/>
              </p:cNvSpPr>
              <p:nvPr/>
            </p:nvSpPr>
            <p:spPr bwMode="auto">
              <a:xfrm>
                <a:off x="4055338" y="3315891"/>
                <a:ext cx="1725211" cy="1800428"/>
              </a:xfrm>
              <a:prstGeom prst="roundRect">
                <a:avLst>
                  <a:gd name="adj" fmla="val 7661"/>
                </a:avLst>
              </a:prstGeom>
              <a:pattFill prst="dkUpDiag">
                <a:fgClr>
                  <a:srgbClr val="E6E6E6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6000" tIns="36000" rIns="36000" bIns="36000" anchor="ctr"/>
              <a:lstStyle/>
              <a:p>
                <a:pPr marL="133350" indent="-133350">
                  <a:lnSpc>
                    <a:spcPts val="15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C9925B"/>
                  </a:buClr>
                  <a:buSzPct val="90000"/>
                  <a:buFont typeface="Wingdings 2" charset="0"/>
                  <a:buChar char=""/>
                  <a:defRPr/>
                </a:pP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결제시스템 도입을 통해 개인정보를 필수적으로 </a:t>
                </a:r>
                <a:r>
                  <a:rPr lang="ko-KR" altLang="en-US" sz="1100" dirty="0" err="1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입력해야함</a:t>
                </a:r>
                <a:endPara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endParaRPr>
              </a:p>
              <a:p>
                <a:pPr marL="133350" indent="-133350">
                  <a:lnSpc>
                    <a:spcPts val="15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C9925B"/>
                  </a:buClr>
                  <a:buSzPct val="90000"/>
                  <a:buFont typeface="Wingdings 2" charset="0"/>
                  <a:buChar char=""/>
                  <a:defRPr/>
                </a:pP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이를 통해 자신의 개인정보를 알릴 수 밖에 없으므로 계획적인 범죄를 미리 예방</a:t>
                </a:r>
                <a:endPara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endParaRPr>
              </a:p>
              <a:p>
                <a:pPr marL="133350" indent="-133350">
                  <a:lnSpc>
                    <a:spcPts val="15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C9925B"/>
                  </a:buClr>
                  <a:buSzPct val="90000"/>
                  <a:buFont typeface="Wingdings 2" charset="0"/>
                  <a:buChar char=""/>
                  <a:defRPr/>
                </a:pPr>
                <a:r>
                  <a:rPr lang="ko-KR" altLang="en-US" sz="1100" dirty="0" smtClean="0">
                    <a:solidFill>
                      <a:srgbClr val="292929"/>
                    </a:solidFill>
                    <a:latin typeface="Rix모던고딕 M" charset="0"/>
                    <a:ea typeface="Rix모던고딕 M" charset="0"/>
                  </a:rPr>
                  <a:t>사용자들의 신뢰성 및 안정성 확보</a:t>
                </a:r>
                <a:endParaRPr lang="en-US" altLang="ko-KR" sz="11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endParaRPr>
              </a:p>
            </p:txBody>
          </p:sp>
        </p:grpSp>
        <p:grpSp>
          <p:nvGrpSpPr>
            <p:cNvPr id="8" name="Group 86"/>
            <p:cNvGrpSpPr>
              <a:grpSpLocks/>
            </p:cNvGrpSpPr>
            <p:nvPr/>
          </p:nvGrpSpPr>
          <p:grpSpPr bwMode="auto">
            <a:xfrm>
              <a:off x="4077072" y="6469480"/>
              <a:ext cx="2261899" cy="320105"/>
              <a:chOff x="2744" y="1961"/>
              <a:chExt cx="818" cy="228"/>
            </a:xfrm>
          </p:grpSpPr>
          <p:sp>
            <p:nvSpPr>
              <p:cNvPr id="91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9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93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94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90" name="TextBox 89"/>
            <p:cNvSpPr txBox="1"/>
            <p:nvPr/>
          </p:nvSpPr>
          <p:spPr>
            <a:xfrm>
              <a:off x="4077073" y="6509403"/>
              <a:ext cx="2212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서비스 도입 시 이점</a:t>
              </a:r>
            </a:p>
          </p:txBody>
        </p:sp>
      </p:grpSp>
      <p:pic>
        <p:nvPicPr>
          <p:cNvPr id="1026" name="Picture 2" descr="C:\Users\이수홍\Desktop\011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4793" y="4191120"/>
            <a:ext cx="2643205" cy="3631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0342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37" descr="상단모음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23" y="2926855"/>
            <a:ext cx="61722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buSzTx/>
              <a:buFontTx/>
              <a:buNone/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5.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상품 확장 계획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marR="0" lvl="0" indent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buSzTx/>
              <a:buFontTx/>
              <a:buNone/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다국어 서비스 적용</a:t>
            </a: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한국에 대한 관광정보를 한국어 뿐만 아니라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영어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중국어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일본어 등의 다양한 언어로 지원함으로써 세계적으로 널리 한국을 알릴 수 있도록 상품을 확장 할 계획입니다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이러한 관광정보 안내 서비스는 한국관광공사의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Tour API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에서 다국어 관광정보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API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를 활용합니다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448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다국어 서비스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15" name="Picture 5" descr="바닥"/>
          <p:cNvPicPr>
            <a:picLocks noChangeAspect="1" noChangeArrowheads="1"/>
          </p:cNvPicPr>
          <p:nvPr/>
        </p:nvPicPr>
        <p:blipFill>
          <a:blip r:embed="rId4" cstate="print"/>
          <a:srcRect l="13142" t="29468" r="13142"/>
          <a:stretch>
            <a:fillRect/>
          </a:stretch>
        </p:blipFill>
        <p:spPr bwMode="auto">
          <a:xfrm>
            <a:off x="357166" y="6556648"/>
            <a:ext cx="6315075" cy="1636712"/>
          </a:xfrm>
          <a:prstGeom prst="rect">
            <a:avLst/>
          </a:prstGeom>
          <a:noFill/>
        </p:spPr>
      </p:pic>
      <p:pic>
        <p:nvPicPr>
          <p:cNvPr id="36" name="Picture 237" descr="상단모음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23" y="2926855"/>
            <a:ext cx="61722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그림 96" descr="A 통합_01메인-검색범위설정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211" y="3153936"/>
            <a:ext cx="1717609" cy="25764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" descr="C:\Users\Administrator\Desktop\모바일시안\모바일서브_01.jpg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5211" y="3152750"/>
            <a:ext cx="1717200" cy="2577600"/>
          </a:xfrm>
          <a:prstGeom prst="rect">
            <a:avLst/>
          </a:prstGeom>
          <a:noFill/>
        </p:spPr>
      </p:pic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269875" y="8265460"/>
            <a:ext cx="6327775" cy="1216025"/>
            <a:chOff x="175" y="5153"/>
            <a:chExt cx="3986" cy="766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175" y="5153"/>
              <a:ext cx="3986" cy="766"/>
              <a:chOff x="175" y="5153"/>
              <a:chExt cx="3986" cy="766"/>
            </a:xfrm>
          </p:grpSpPr>
          <p:pic>
            <p:nvPicPr>
              <p:cNvPr id="43" name="Picture 7" descr="키메세지-하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78" y="5765"/>
                <a:ext cx="3980" cy="154"/>
              </a:xfrm>
              <a:prstGeom prst="rect">
                <a:avLst/>
              </a:prstGeom>
              <a:noFill/>
            </p:spPr>
          </p:pic>
          <p:pic>
            <p:nvPicPr>
              <p:cNvPr id="46" name="Picture 8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gray">
              <a:xfrm>
                <a:off x="175" y="5153"/>
                <a:ext cx="3986" cy="472"/>
              </a:xfrm>
              <a:prstGeom prst="rect">
                <a:avLst/>
              </a:prstGeom>
              <a:noFill/>
              <a:ln w="3175" algn="ctr">
                <a:noFill/>
                <a:prstDash val="sysDot"/>
                <a:miter lim="800000"/>
                <a:headEnd/>
                <a:tailEnd/>
              </a:ln>
              <a:effectLst/>
            </p:spPr>
          </p:pic>
        </p:grpSp>
        <p:sp>
          <p:nvSpPr>
            <p:cNvPr id="41" name="Text Box 9"/>
            <p:cNvSpPr txBox="1">
              <a:spLocks noChangeArrowheads="1"/>
            </p:cNvSpPr>
            <p:nvPr/>
          </p:nvSpPr>
          <p:spPr bwMode="auto">
            <a:xfrm>
              <a:off x="573" y="5375"/>
              <a:ext cx="3499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영어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중국어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일본어 등의 다국어 서비스 지원</a:t>
              </a:r>
            </a:p>
          </p:txBody>
        </p:sp>
        <p:sp>
          <p:nvSpPr>
            <p:cNvPr id="42" name="Rectangle 112"/>
            <p:cNvSpPr>
              <a:spLocks noChangeArrowheads="1"/>
            </p:cNvSpPr>
            <p:nvPr/>
          </p:nvSpPr>
          <p:spPr bwMode="gray">
            <a:xfrm>
              <a:off x="469" y="5153"/>
              <a:ext cx="895" cy="12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defTabSz="1109663"/>
              <a:r>
                <a:rPr lang="ko-KR" altLang="en-US" sz="1300" i="1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서비스 </a:t>
              </a:r>
              <a:r>
                <a:rPr lang="en-US" altLang="ko-KR" sz="1300" b="1" i="1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K</a:t>
              </a:r>
              <a:r>
                <a:rPr lang="en-US" altLang="ko-KR" sz="1300" i="1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ey </a:t>
              </a:r>
              <a:r>
                <a:rPr lang="en-US" altLang="ko-KR" sz="1300" b="1" i="1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P</a:t>
              </a:r>
              <a:r>
                <a:rPr lang="en-US" altLang="ko-KR" sz="1300" i="1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oint</a:t>
              </a:r>
            </a:p>
          </p:txBody>
        </p:sp>
      </p:grpSp>
      <p:grpSp>
        <p:nvGrpSpPr>
          <p:cNvPr id="6" name="그룹 68"/>
          <p:cNvGrpSpPr/>
          <p:nvPr/>
        </p:nvGrpSpPr>
        <p:grpSpPr>
          <a:xfrm>
            <a:off x="4077090" y="3080792"/>
            <a:ext cx="2492870" cy="2088232"/>
            <a:chOff x="4064726" y="3236531"/>
            <a:chExt cx="2460618" cy="2088232"/>
          </a:xfrm>
        </p:grpSpPr>
        <p:sp>
          <p:nvSpPr>
            <p:cNvPr id="37" name="AutoShape 38"/>
            <p:cNvSpPr>
              <a:spLocks noChangeArrowheads="1"/>
            </p:cNvSpPr>
            <p:nvPr/>
          </p:nvSpPr>
          <p:spPr bwMode="auto">
            <a:xfrm>
              <a:off x="4064726" y="3236531"/>
              <a:ext cx="2460618" cy="2088232"/>
            </a:xfrm>
            <a:prstGeom prst="roundRect">
              <a:avLst>
                <a:gd name="adj" fmla="val 2305"/>
              </a:avLst>
            </a:prstGeom>
            <a:gradFill flip="none" rotWithShape="1">
              <a:gsLst>
                <a:gs pos="8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 w="12700" algn="ctr">
              <a:gradFill>
                <a:gsLst>
                  <a:gs pos="50000">
                    <a:srgbClr val="83B4C3"/>
                  </a:gs>
                  <a:gs pos="100000">
                    <a:schemeClr val="accent1">
                      <a:shade val="100000"/>
                      <a:satMod val="115000"/>
                      <a:alpha val="0"/>
                    </a:scheme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88900" dir="12600000" algn="ctr" rotWithShape="0">
                <a:schemeClr val="bg1">
                  <a:lumMod val="65000"/>
                  <a:alpha val="75000"/>
                </a:schemeClr>
              </a:outerShdw>
            </a:effectLst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marL="0" lvl="1" indent="-142875" defTabSz="1330325" eaLnBrk="0" hangingPunct="0">
                <a:lnSpc>
                  <a:spcPct val="90000"/>
                </a:lnSpc>
                <a:buClr>
                  <a:prstClr val="black"/>
                </a:buClr>
                <a:buSzPct val="100000"/>
                <a:buFont typeface="Arial" pitchFamily="34" charset="0"/>
                <a:buChar char="•"/>
                <a:tabLst>
                  <a:tab pos="5648325" algn="l"/>
                </a:tabLst>
                <a:defRPr/>
              </a:pPr>
              <a:endParaRPr lang="ko-KR" altLang="en-US" sz="100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sym typeface="Wingdings" pitchFamily="2" charset="2"/>
              </a:endParaRPr>
            </a:p>
          </p:txBody>
        </p:sp>
        <p:sp>
          <p:nvSpPr>
            <p:cNvPr id="47" name="AutoShape 26" descr="사각유형3-2"/>
            <p:cNvSpPr>
              <a:spLocks noChangeArrowheads="1"/>
            </p:cNvSpPr>
            <p:nvPr/>
          </p:nvSpPr>
          <p:spPr bwMode="auto">
            <a:xfrm flipH="1">
              <a:off x="4113154" y="3281128"/>
              <a:ext cx="2376000" cy="282447"/>
            </a:xfrm>
            <a:prstGeom prst="roundRect">
              <a:avLst>
                <a:gd name="adj" fmla="val 5028"/>
              </a:avLst>
            </a:prstGeom>
            <a:blipFill dpi="0" rotWithShape="1">
              <a:blip r:embed="rId9" cstate="print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000" b="1" dirty="0" smtClean="0">
                  <a:solidFill>
                    <a:srgbClr val="FFFFFF"/>
                  </a:solidFill>
                  <a:latin typeface="Rix모던고딕 L" pitchFamily="18" charset="-127"/>
                  <a:ea typeface="Rix모던고딕 L" pitchFamily="18" charset="-127"/>
                </a:rPr>
                <a:t>다국어 서비스 특징</a:t>
              </a:r>
              <a:endParaRPr lang="ko-KR" altLang="en-US" sz="1000" b="1" dirty="0">
                <a:solidFill>
                  <a:srgbClr val="FFFFFF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</p:grpSp>
      <p:grpSp>
        <p:nvGrpSpPr>
          <p:cNvPr id="7" name="그룹 34"/>
          <p:cNvGrpSpPr/>
          <p:nvPr/>
        </p:nvGrpSpPr>
        <p:grpSpPr>
          <a:xfrm>
            <a:off x="1772770" y="3800840"/>
            <a:ext cx="2897292" cy="4402989"/>
            <a:chOff x="-4299467" y="3003886"/>
            <a:chExt cx="3187022" cy="4843288"/>
          </a:xfrm>
        </p:grpSpPr>
        <p:pic>
          <p:nvPicPr>
            <p:cNvPr id="101" name="Picture 132" descr="Untitled-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-4299467" y="7063819"/>
              <a:ext cx="3187022" cy="783355"/>
            </a:xfrm>
            <a:prstGeom prst="rect">
              <a:avLst/>
            </a:prstGeom>
            <a:noFill/>
          </p:spPr>
        </p:pic>
        <p:pic>
          <p:nvPicPr>
            <p:cNvPr id="102" name="Picture 3" descr="D:\위치스작업_2013\문화재청\제안서-적용이미지\3장p9-시안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9434"/>
            <a:stretch>
              <a:fillRect/>
            </a:stretch>
          </p:blipFill>
          <p:spPr bwMode="auto">
            <a:xfrm>
              <a:off x="-3842607" y="3003886"/>
              <a:ext cx="2316351" cy="446939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0" name="Picture 1" descr="\\line2\proposal\032.시민과함께하는_mVoting - 서울특별시\011. 제안시안\A 통합_01메인-수정2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353914" y="4492802"/>
            <a:ext cx="1767469" cy="2665543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4269674" y="3440790"/>
            <a:ext cx="2399776" cy="159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 latinLnBrk="0">
              <a:lnSpc>
                <a:spcPts val="1500"/>
              </a:lnSpc>
              <a:spcBef>
                <a:spcPct val="30000"/>
              </a:spcBef>
              <a:buClr>
                <a:srgbClr val="969696"/>
              </a:buClr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영어</a:t>
            </a:r>
            <a:r>
              <a:rPr lang="en-US" altLang="ko-KR" sz="11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1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중국어</a:t>
            </a:r>
            <a:r>
              <a:rPr lang="en-US" altLang="ko-KR" sz="11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1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일본어 등의 다양한 언어로 한국에 대한 관광정보 제공</a:t>
            </a:r>
          </a:p>
          <a:p>
            <a:pPr fontAlgn="ctr" latinLnBrk="0">
              <a:lnSpc>
                <a:spcPts val="1500"/>
              </a:lnSpc>
              <a:spcBef>
                <a:spcPct val="30000"/>
              </a:spcBef>
              <a:buClr>
                <a:srgbClr val="969696"/>
              </a:buClr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이를 통해 세계적으로 한국에 대해 널리 알릴 수 있는 기회가 됨</a:t>
            </a:r>
          </a:p>
          <a:p>
            <a:pPr fontAlgn="ctr" latinLnBrk="0">
              <a:lnSpc>
                <a:spcPts val="1500"/>
              </a:lnSpc>
              <a:spcBef>
                <a:spcPct val="30000"/>
              </a:spcBef>
              <a:buClr>
                <a:srgbClr val="969696"/>
              </a:buClr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확장 시 한국관광공사의 </a:t>
            </a:r>
            <a:r>
              <a:rPr lang="en-US" altLang="ko-KR" sz="11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Tour API</a:t>
            </a:r>
            <a:r>
              <a:rPr lang="ko-KR" altLang="en-US" sz="11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를 활용함</a:t>
            </a:r>
          </a:p>
          <a:p>
            <a:pPr fontAlgn="ctr" latinLnBrk="0">
              <a:lnSpc>
                <a:spcPts val="1500"/>
              </a:lnSpc>
              <a:spcBef>
                <a:spcPct val="30000"/>
              </a:spcBef>
              <a:buClr>
                <a:srgbClr val="969696"/>
              </a:buClr>
              <a:buFont typeface="Arial" pitchFamily="34" charset="0"/>
              <a:buChar char="•"/>
            </a:pPr>
            <a:endParaRPr lang="ko-KR" altLang="en-US" sz="1100" dirty="0" smtClean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pic>
        <p:nvPicPr>
          <p:cNvPr id="1026" name="Picture 2" descr="C:\Users\이수홍\Desktop\013.png"/>
          <p:cNvPicPr preferRelativeResize="0">
            <a:picLocks noChangeArrowheads="1"/>
          </p:cNvPicPr>
          <p:nvPr/>
        </p:nvPicPr>
        <p:blipFill>
          <a:blip r:embed="rId13" cstate="print"/>
          <a:srcRect b="33903"/>
          <a:stretch>
            <a:fillRect/>
          </a:stretch>
        </p:blipFill>
        <p:spPr bwMode="auto">
          <a:xfrm>
            <a:off x="2353783" y="4494345"/>
            <a:ext cx="1767600" cy="2664000"/>
          </a:xfrm>
          <a:prstGeom prst="rect">
            <a:avLst/>
          </a:prstGeom>
          <a:noFill/>
        </p:spPr>
      </p:pic>
      <p:pic>
        <p:nvPicPr>
          <p:cNvPr id="1029" name="Picture 5" descr="C:\Users\이수홍\Desktop\004.png"/>
          <p:cNvPicPr preferRelativeResize="0"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1313" y="3152750"/>
            <a:ext cx="1717200" cy="2577600"/>
          </a:xfrm>
          <a:prstGeom prst="rect">
            <a:avLst/>
          </a:prstGeom>
          <a:noFill/>
        </p:spPr>
      </p:pic>
      <p:pic>
        <p:nvPicPr>
          <p:cNvPr id="3" name="Picture 2" descr="C:\Users\이수홍\Desktop\최종\004.png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06073" y="3152750"/>
            <a:ext cx="1717200" cy="2577600"/>
          </a:xfrm>
          <a:prstGeom prst="rect">
            <a:avLst/>
          </a:prstGeom>
          <a:noFill/>
        </p:spPr>
      </p:pic>
      <p:pic>
        <p:nvPicPr>
          <p:cNvPr id="1027" name="Picture 3" descr="C:\Users\이수홍\Desktop\최종\013.png"/>
          <p:cNvPicPr preferRelativeResize="0"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353783" y="4494345"/>
            <a:ext cx="1767600" cy="2664000"/>
          </a:xfrm>
          <a:prstGeom prst="rect">
            <a:avLst/>
          </a:prstGeom>
          <a:noFill/>
        </p:spPr>
      </p:pic>
      <p:pic>
        <p:nvPicPr>
          <p:cNvPr id="104" name="Picture 219" descr="파화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rot="1908361" flipV="1">
            <a:off x="879939" y="4977135"/>
            <a:ext cx="1509702" cy="114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37" descr="상단모음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23" y="2926855"/>
            <a:ext cx="61722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36613" rtl="0" eaLnBrk="1" fontAlgn="ctr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buSzTx/>
              <a:buFontTx/>
              <a:buNone/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  <a:cs typeface="+mj-cs"/>
              </a:rPr>
              <a:t>나</a:t>
            </a:r>
            <a:r>
              <a:rPr kumimoji="1" lang="en-US" altLang="ko-KR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명조 B" pitchFamily="18" charset="-127"/>
                <a:ea typeface="Rix모던명조 B" pitchFamily="18" charset="-127"/>
                <a:cs typeface="+mj-cs"/>
              </a:rPr>
              <a:t>. </a:t>
            </a:r>
            <a:r>
              <a:rPr kumimoji="1" lang="ko-KR" altLang="en-US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명조 B" pitchFamily="18" charset="-127"/>
                <a:ea typeface="Rix모던명조 B" pitchFamily="18" charset="-127"/>
                <a:cs typeface="+mj-cs"/>
              </a:rPr>
              <a:t>관광지 주변 편의시설 안내</a:t>
            </a:r>
            <a:endParaRPr kumimoji="1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명조 B" pitchFamily="18" charset="-127"/>
              <a:ea typeface="Rix모던명조 B" pitchFamily="18" charset="-127"/>
              <a:cs typeface="+mj-cs"/>
            </a:endParaRP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9083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기존의 관광지 정보만을 제공하는 것을 넘어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관광지 안내 시 주변의 숙박시설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음식점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관광안내소 등의 주변 편의시설에 대한 안내를 제공함으로써  사용자들이 관광에 대한 어려움이 없도록 돕습니다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또한 이러한 주변 편의시설에 대한 리뷰 또한 작성할 수 있도록 하여 사용자가 좀 더 나은 환경을 제공받을 수 있도록 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845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관광지 주변 편의시설 안내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15" name="Picture 5" descr="바닥"/>
          <p:cNvPicPr>
            <a:picLocks noChangeAspect="1" noChangeArrowheads="1"/>
          </p:cNvPicPr>
          <p:nvPr/>
        </p:nvPicPr>
        <p:blipFill>
          <a:blip r:embed="rId4" cstate="print"/>
          <a:srcRect l="13142" t="29468" r="13142"/>
          <a:stretch>
            <a:fillRect/>
          </a:stretch>
        </p:blipFill>
        <p:spPr bwMode="auto">
          <a:xfrm>
            <a:off x="357166" y="6556648"/>
            <a:ext cx="6315075" cy="1636712"/>
          </a:xfrm>
          <a:prstGeom prst="rect">
            <a:avLst/>
          </a:prstGeom>
          <a:noFill/>
        </p:spPr>
      </p:pic>
      <p:pic>
        <p:nvPicPr>
          <p:cNvPr id="36" name="Picture 237" descr="상단모음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23" y="2926855"/>
            <a:ext cx="61722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69875" y="8265460"/>
            <a:ext cx="6327775" cy="1216025"/>
            <a:chOff x="175" y="5153"/>
            <a:chExt cx="3986" cy="766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175" y="5153"/>
              <a:ext cx="3986" cy="766"/>
              <a:chOff x="175" y="5153"/>
              <a:chExt cx="3986" cy="766"/>
            </a:xfrm>
          </p:grpSpPr>
          <p:pic>
            <p:nvPicPr>
              <p:cNvPr id="43" name="Picture 7" descr="키메세지-하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8" y="5765"/>
                <a:ext cx="3980" cy="154"/>
              </a:xfrm>
              <a:prstGeom prst="rect">
                <a:avLst/>
              </a:prstGeom>
              <a:noFill/>
            </p:spPr>
          </p:pic>
          <p:pic>
            <p:nvPicPr>
              <p:cNvPr id="46" name="Picture 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gray">
              <a:xfrm>
                <a:off x="175" y="5153"/>
                <a:ext cx="3986" cy="472"/>
              </a:xfrm>
              <a:prstGeom prst="rect">
                <a:avLst/>
              </a:prstGeom>
              <a:noFill/>
              <a:ln w="3175" algn="ctr">
                <a:noFill/>
                <a:prstDash val="sysDot"/>
                <a:miter lim="800000"/>
                <a:headEnd/>
                <a:tailEnd/>
              </a:ln>
              <a:effectLst/>
            </p:spPr>
          </p:pic>
        </p:grpSp>
        <p:sp>
          <p:nvSpPr>
            <p:cNvPr id="41" name="Text Box 9"/>
            <p:cNvSpPr txBox="1">
              <a:spLocks noChangeArrowheads="1"/>
            </p:cNvSpPr>
            <p:nvPr/>
          </p:nvSpPr>
          <p:spPr bwMode="auto">
            <a:xfrm>
              <a:off x="573" y="5375"/>
              <a:ext cx="3499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관광지 주변 편의시설 정보 제공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편의시설에 대한 신뢰성 확보를 위해 리뷰 작성 기능 제공</a:t>
              </a:r>
            </a:p>
          </p:txBody>
        </p:sp>
        <p:sp>
          <p:nvSpPr>
            <p:cNvPr id="42" name="Rectangle 112"/>
            <p:cNvSpPr>
              <a:spLocks noChangeArrowheads="1"/>
            </p:cNvSpPr>
            <p:nvPr/>
          </p:nvSpPr>
          <p:spPr bwMode="gray">
            <a:xfrm>
              <a:off x="469" y="5153"/>
              <a:ext cx="895" cy="12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defTabSz="1109663"/>
              <a:r>
                <a:rPr lang="ko-KR" altLang="en-US" sz="1300" i="1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서비스 </a:t>
              </a:r>
              <a:r>
                <a:rPr lang="en-US" altLang="ko-KR" sz="1300" b="1" i="1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K</a:t>
              </a:r>
              <a:r>
                <a:rPr lang="en-US" altLang="ko-KR" sz="1300" i="1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ey </a:t>
              </a:r>
              <a:r>
                <a:rPr lang="en-US" altLang="ko-KR" sz="1300" b="1" i="1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P</a:t>
              </a:r>
              <a:r>
                <a:rPr lang="en-US" altLang="ko-KR" sz="1300" i="1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oint</a:t>
              </a:r>
            </a:p>
          </p:txBody>
        </p:sp>
      </p:grpSp>
      <p:grpSp>
        <p:nvGrpSpPr>
          <p:cNvPr id="5" name="그룹 34"/>
          <p:cNvGrpSpPr/>
          <p:nvPr/>
        </p:nvGrpSpPr>
        <p:grpSpPr>
          <a:xfrm>
            <a:off x="315678" y="3080740"/>
            <a:ext cx="3401362" cy="4968690"/>
            <a:chOff x="-4299467" y="3003886"/>
            <a:chExt cx="3187022" cy="4843288"/>
          </a:xfrm>
        </p:grpSpPr>
        <p:pic>
          <p:nvPicPr>
            <p:cNvPr id="101" name="Picture 132" descr="Untitled-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-4299467" y="7063819"/>
              <a:ext cx="3187022" cy="783355"/>
            </a:xfrm>
            <a:prstGeom prst="rect">
              <a:avLst/>
            </a:prstGeom>
            <a:noFill/>
          </p:spPr>
        </p:pic>
        <p:pic>
          <p:nvPicPr>
            <p:cNvPr id="102" name="Picture 3" descr="D:\위치스작업_2013\문화재청\제안서-적용이미지\3장p9-시안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9434"/>
            <a:stretch>
              <a:fillRect/>
            </a:stretch>
          </p:blipFill>
          <p:spPr bwMode="auto">
            <a:xfrm>
              <a:off x="-3842607" y="3003886"/>
              <a:ext cx="2316351" cy="446939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0" name="Picture 1" descr="\\line2\proposal\032.시민과함께하는_mVoting - 서울특별시\011. 제안시안\A 통합_01메인-수정2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7930" y="3861606"/>
            <a:ext cx="2074972" cy="3008015"/>
          </a:xfrm>
          <a:prstGeom prst="rect">
            <a:avLst/>
          </a:prstGeom>
          <a:noFill/>
        </p:spPr>
      </p:pic>
      <p:grpSp>
        <p:nvGrpSpPr>
          <p:cNvPr id="6" name="그룹 74"/>
          <p:cNvGrpSpPr/>
          <p:nvPr/>
        </p:nvGrpSpPr>
        <p:grpSpPr>
          <a:xfrm>
            <a:off x="3979962" y="4953000"/>
            <a:ext cx="2401448" cy="1343072"/>
            <a:chOff x="3789040" y="5673080"/>
            <a:chExt cx="2376264" cy="1080120"/>
          </a:xfrm>
        </p:grpSpPr>
        <p:sp>
          <p:nvSpPr>
            <p:cNvPr id="69" name="AutoShape 85"/>
            <p:cNvSpPr>
              <a:spLocks noChangeArrowheads="1"/>
            </p:cNvSpPr>
            <p:nvPr/>
          </p:nvSpPr>
          <p:spPr bwMode="auto">
            <a:xfrm>
              <a:off x="3789040" y="5673080"/>
              <a:ext cx="2376264" cy="108012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3838054" y="5752018"/>
              <a:ext cx="2261899" cy="320105"/>
              <a:chOff x="2744" y="1961"/>
              <a:chExt cx="818" cy="228"/>
            </a:xfrm>
          </p:grpSpPr>
          <p:sp>
            <p:nvSpPr>
              <p:cNvPr id="74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76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77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71" name="WordArt 140"/>
            <p:cNvSpPr>
              <a:spLocks noChangeArrowheads="1" noChangeShapeType="1" noTextEdit="1"/>
            </p:cNvSpPr>
            <p:nvPr/>
          </p:nvSpPr>
          <p:spPr bwMode="gray">
            <a:xfrm>
              <a:off x="3960676" y="5842421"/>
              <a:ext cx="192855" cy="1460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800" kern="10" spc="-4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02</a:t>
              </a:r>
              <a:endParaRPr lang="ko-KR" altLang="en-US" sz="800" kern="10" spc="-40" dirty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72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855402" y="6158849"/>
              <a:ext cx="2277279" cy="469081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주변 편의시설에 대한 상세정보를 다이얼로그로 제공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163792" y="5799614"/>
              <a:ext cx="1974943" cy="222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주변 편의시설 상세보기</a:t>
              </a:r>
            </a:p>
          </p:txBody>
        </p:sp>
      </p:grpSp>
      <p:grpSp>
        <p:nvGrpSpPr>
          <p:cNvPr id="9" name="그룹 74"/>
          <p:cNvGrpSpPr/>
          <p:nvPr/>
        </p:nvGrpSpPr>
        <p:grpSpPr>
          <a:xfrm>
            <a:off x="3979962" y="6825260"/>
            <a:ext cx="2401448" cy="1343072"/>
            <a:chOff x="3789040" y="5673080"/>
            <a:chExt cx="2376264" cy="1080120"/>
          </a:xfrm>
        </p:grpSpPr>
        <p:sp>
          <p:nvSpPr>
            <p:cNvPr id="82" name="AutoShape 85"/>
            <p:cNvSpPr>
              <a:spLocks noChangeArrowheads="1"/>
            </p:cNvSpPr>
            <p:nvPr/>
          </p:nvSpPr>
          <p:spPr bwMode="auto">
            <a:xfrm>
              <a:off x="3789040" y="5673080"/>
              <a:ext cx="2376264" cy="108012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0" name="Group 86"/>
            <p:cNvGrpSpPr>
              <a:grpSpLocks/>
            </p:cNvGrpSpPr>
            <p:nvPr/>
          </p:nvGrpSpPr>
          <p:grpSpPr bwMode="auto">
            <a:xfrm>
              <a:off x="3838054" y="5752018"/>
              <a:ext cx="2261899" cy="320105"/>
              <a:chOff x="2744" y="1961"/>
              <a:chExt cx="818" cy="228"/>
            </a:xfrm>
          </p:grpSpPr>
          <p:sp>
            <p:nvSpPr>
              <p:cNvPr id="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accent6">
                  <a:lumMod val="5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1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accent6">
                    <a:lumMod val="75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6">
                    <a:lumMod val="75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84" name="WordArt 140"/>
            <p:cNvSpPr>
              <a:spLocks noChangeArrowheads="1" noChangeShapeType="1" noTextEdit="1"/>
            </p:cNvSpPr>
            <p:nvPr/>
          </p:nvSpPr>
          <p:spPr bwMode="gray">
            <a:xfrm>
              <a:off x="3960676" y="5842421"/>
              <a:ext cx="192855" cy="14601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800" kern="10" spc="-4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03</a:t>
              </a:r>
              <a:endParaRPr lang="ko-KR" altLang="en-US" sz="800" kern="10" spc="-40" dirty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855402" y="6158849"/>
              <a:ext cx="2277279" cy="469081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주변 편의시설에 다녀와 리뷰를 작성하거나 타사용자가 작성한 리뷰를 볼 수 있다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163792" y="5809042"/>
              <a:ext cx="1974943" cy="222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리뷰 작성</a:t>
              </a:r>
              <a:r>
                <a:rPr lang="en-US" altLang="ko-KR" sz="120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ko-KR" altLang="en-US" sz="120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및 보기</a:t>
              </a: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 rot="5400000">
            <a:off x="4725180" y="6177170"/>
            <a:ext cx="864120" cy="576080"/>
            <a:chOff x="678" y="2493"/>
            <a:chExt cx="658" cy="271"/>
          </a:xfrm>
        </p:grpSpPr>
        <p:sp>
          <p:nvSpPr>
            <p:cNvPr id="92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93" name="Picture 37" descr="1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  <p:pic>
        <p:nvPicPr>
          <p:cNvPr id="2050" name="Picture 2" descr="C:\Users\이수홍\Desktop\014.png"/>
          <p:cNvPicPr preferRelativeResize="0"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9302" y="3860021"/>
            <a:ext cx="2073600" cy="3009600"/>
          </a:xfrm>
          <a:prstGeom prst="rect">
            <a:avLst/>
          </a:prstGeom>
          <a:noFill/>
        </p:spPr>
      </p:pic>
      <p:sp>
        <p:nvSpPr>
          <p:cNvPr id="30" name="직사각형 29"/>
          <p:cNvSpPr/>
          <p:nvPr/>
        </p:nvSpPr>
        <p:spPr>
          <a:xfrm>
            <a:off x="1531170" y="4953000"/>
            <a:ext cx="389948" cy="362338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1" name="직선 연결선 30"/>
          <p:cNvCxnSpPr>
            <a:stCxn id="30" idx="3"/>
          </p:cNvCxnSpPr>
          <p:nvPr/>
        </p:nvCxnSpPr>
        <p:spPr>
          <a:xfrm flipV="1">
            <a:off x="1921118" y="3381364"/>
            <a:ext cx="2865204" cy="1752805"/>
          </a:xfrm>
          <a:prstGeom prst="line">
            <a:avLst/>
          </a:prstGeom>
          <a:ln w="22225">
            <a:solidFill>
              <a:srgbClr val="C0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86"/>
          <p:cNvGrpSpPr/>
          <p:nvPr/>
        </p:nvGrpSpPr>
        <p:grpSpPr>
          <a:xfrm>
            <a:off x="3933070" y="3008730"/>
            <a:ext cx="2448340" cy="1368190"/>
            <a:chOff x="4005064" y="2936776"/>
            <a:chExt cx="1800200" cy="864096"/>
          </a:xfrm>
        </p:grpSpPr>
        <p:sp>
          <p:nvSpPr>
            <p:cNvPr id="59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4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64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6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66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67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61" name="WordArt 140"/>
            <p:cNvSpPr>
              <a:spLocks noChangeArrowheads="1" noChangeShapeType="1" noTextEdit="1"/>
            </p:cNvSpPr>
            <p:nvPr/>
          </p:nvSpPr>
          <p:spPr bwMode="gray">
            <a:xfrm>
              <a:off x="4135091" y="3072249"/>
              <a:ext cx="146102" cy="11681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800" kern="10" spc="-4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01</a:t>
              </a:r>
              <a:endParaRPr lang="ko-KR" altLang="en-US" sz="800" kern="10" spc="-40" dirty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62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지도상에서 관광지 주변의 편의시설에 대해 아이콘으로 제공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99574" y="3036512"/>
              <a:ext cx="1496169" cy="174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주변 편의시설 안내</a:t>
              </a:r>
            </a:p>
          </p:txBody>
        </p:sp>
      </p:grpSp>
      <p:grpSp>
        <p:nvGrpSpPr>
          <p:cNvPr id="17" name="Group 36"/>
          <p:cNvGrpSpPr>
            <a:grpSpLocks/>
          </p:cNvGrpSpPr>
          <p:nvPr/>
        </p:nvGrpSpPr>
        <p:grpSpPr bwMode="auto">
          <a:xfrm rot="5400000">
            <a:off x="4725180" y="4304910"/>
            <a:ext cx="864120" cy="576080"/>
            <a:chOff x="678" y="2493"/>
            <a:chExt cx="658" cy="271"/>
          </a:xfrm>
        </p:grpSpPr>
        <p:sp>
          <p:nvSpPr>
            <p:cNvPr id="79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80" name="Picture 37" descr="1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37" descr="상단모음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23" y="2926855"/>
            <a:ext cx="61722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36613" rtl="0" eaLnBrk="1" fontAlgn="ctr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buSzTx/>
              <a:buFontTx/>
              <a:buNone/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명조 B" pitchFamily="18" charset="-127"/>
                <a:ea typeface="Rix모던명조 B" pitchFamily="18" charset="-127"/>
                <a:cs typeface="+mj-cs"/>
              </a:rPr>
              <a:t>다</a:t>
            </a:r>
            <a:r>
              <a:rPr kumimoji="1" lang="en-US" altLang="ko-KR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명조 B" pitchFamily="18" charset="-127"/>
                <a:ea typeface="Rix모던명조 B" pitchFamily="18" charset="-127"/>
                <a:cs typeface="+mj-cs"/>
              </a:rPr>
              <a:t>. </a:t>
            </a:r>
            <a:r>
              <a:rPr kumimoji="1" lang="ko-KR" altLang="en-US" sz="1600" b="0" i="0" u="none" strike="noStrike" kern="0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명조 B" pitchFamily="18" charset="-127"/>
                <a:ea typeface="Rix모던명조 B" pitchFamily="18" charset="-127"/>
                <a:cs typeface="+mj-cs"/>
              </a:rPr>
              <a:t>카풀</a:t>
            </a:r>
            <a:r>
              <a:rPr kumimoji="1" lang="ko-KR" altLang="en-US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명조 B" pitchFamily="18" charset="-127"/>
                <a:ea typeface="Rix모던명조 B" pitchFamily="18" charset="-127"/>
                <a:cs typeface="+mj-cs"/>
              </a:rPr>
              <a:t> 서비스 확장</a:t>
            </a:r>
            <a:endParaRPr kumimoji="1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명조 B" pitchFamily="18" charset="-127"/>
              <a:ea typeface="Rix모던명조 B" pitchFamily="18" charset="-127"/>
              <a:cs typeface="+mj-cs"/>
            </a:endParaRP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관광지 이동 시에만 제공하는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서비스를 확장하여 일상생활에서도 활용할 수 있도록 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정기적인 출퇴근이나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1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회성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서비스등을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이용 시에도 이동경로가 비슷한 사용자와 동행 할 수 있도록 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845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관광지 주변 편의시설 안내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15" name="Picture 5" descr="바닥"/>
          <p:cNvPicPr>
            <a:picLocks noChangeAspect="1" noChangeArrowheads="1"/>
          </p:cNvPicPr>
          <p:nvPr/>
        </p:nvPicPr>
        <p:blipFill>
          <a:blip r:embed="rId4" cstate="print"/>
          <a:srcRect l="13142" t="29468" r="13142"/>
          <a:stretch>
            <a:fillRect/>
          </a:stretch>
        </p:blipFill>
        <p:spPr bwMode="auto">
          <a:xfrm>
            <a:off x="357166" y="6556648"/>
            <a:ext cx="6315075" cy="1636712"/>
          </a:xfrm>
          <a:prstGeom prst="rect">
            <a:avLst/>
          </a:prstGeom>
          <a:noFill/>
        </p:spPr>
      </p:pic>
      <p:pic>
        <p:nvPicPr>
          <p:cNvPr id="36" name="Picture 237" descr="상단모음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23" y="2926855"/>
            <a:ext cx="61722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69875" y="8265460"/>
            <a:ext cx="6327775" cy="1216025"/>
            <a:chOff x="175" y="5153"/>
            <a:chExt cx="3986" cy="766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175" y="5153"/>
              <a:ext cx="3986" cy="766"/>
              <a:chOff x="175" y="5153"/>
              <a:chExt cx="3986" cy="766"/>
            </a:xfrm>
          </p:grpSpPr>
          <p:pic>
            <p:nvPicPr>
              <p:cNvPr id="43" name="Picture 7" descr="키메세지-하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8" y="5765"/>
                <a:ext cx="3980" cy="154"/>
              </a:xfrm>
              <a:prstGeom prst="rect">
                <a:avLst/>
              </a:prstGeom>
              <a:noFill/>
            </p:spPr>
          </p:pic>
          <p:pic>
            <p:nvPicPr>
              <p:cNvPr id="46" name="Picture 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gray">
              <a:xfrm>
                <a:off x="175" y="5153"/>
                <a:ext cx="3986" cy="472"/>
              </a:xfrm>
              <a:prstGeom prst="rect">
                <a:avLst/>
              </a:prstGeom>
              <a:noFill/>
              <a:ln w="3175" algn="ctr">
                <a:noFill/>
                <a:prstDash val="sysDot"/>
                <a:miter lim="800000"/>
                <a:headEnd/>
                <a:tailEnd/>
              </a:ln>
              <a:effectLst/>
            </p:spPr>
          </p:pic>
        </p:grpSp>
        <p:sp>
          <p:nvSpPr>
            <p:cNvPr id="41" name="Text Box 9"/>
            <p:cNvSpPr txBox="1">
              <a:spLocks noChangeArrowheads="1"/>
            </p:cNvSpPr>
            <p:nvPr/>
          </p:nvSpPr>
          <p:spPr bwMode="auto">
            <a:xfrm>
              <a:off x="573" y="5375"/>
              <a:ext cx="3499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관광지 주변 편의시설 정보 제공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편의시설에 대한 신뢰성 확보를 위해 리뷰 작성 기능 제공</a:t>
              </a:r>
            </a:p>
          </p:txBody>
        </p:sp>
        <p:sp>
          <p:nvSpPr>
            <p:cNvPr id="42" name="Rectangle 112"/>
            <p:cNvSpPr>
              <a:spLocks noChangeArrowheads="1"/>
            </p:cNvSpPr>
            <p:nvPr/>
          </p:nvSpPr>
          <p:spPr bwMode="gray">
            <a:xfrm>
              <a:off x="469" y="5153"/>
              <a:ext cx="895" cy="12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defTabSz="1109663"/>
              <a:r>
                <a:rPr lang="ko-KR" altLang="en-US" sz="1300" i="1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서비스 </a:t>
              </a:r>
              <a:r>
                <a:rPr lang="en-US" altLang="ko-KR" sz="1300" b="1" i="1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K</a:t>
              </a:r>
              <a:r>
                <a:rPr lang="en-US" altLang="ko-KR" sz="1300" i="1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ey </a:t>
              </a:r>
              <a:r>
                <a:rPr lang="en-US" altLang="ko-KR" sz="1300" b="1" i="1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P</a:t>
              </a:r>
              <a:r>
                <a:rPr lang="en-US" altLang="ko-KR" sz="1300" i="1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oint</a:t>
              </a:r>
            </a:p>
          </p:txBody>
        </p:sp>
      </p:grpSp>
      <p:pic>
        <p:nvPicPr>
          <p:cNvPr id="3075" name="Picture 3" descr="C:\Users\이수홍\Desktop\011.png"/>
          <p:cNvPicPr preferRelativeResize="0"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85860" y="3095612"/>
            <a:ext cx="2714644" cy="37862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:\Users\이수홍\Desktop\015.png"/>
          <p:cNvPicPr preferRelativeResize="0"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5992" y="3381364"/>
            <a:ext cx="3357586" cy="457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sky1"/>
          <p:cNvPicPr>
            <a:picLocks noChangeAspect="1" noChangeArrowheads="1"/>
          </p:cNvPicPr>
          <p:nvPr/>
        </p:nvPicPr>
        <p:blipFill>
          <a:blip r:embed="rId2" cstate="print">
            <a:lum bright="18000" contrast="-18000"/>
          </a:blip>
          <a:srcRect t="16315" b="12483"/>
          <a:stretch>
            <a:fillRect/>
          </a:stretch>
        </p:blipFill>
        <p:spPr bwMode="auto">
          <a:xfrm>
            <a:off x="280988" y="2648744"/>
            <a:ext cx="63055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6.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기존 서비스 대비 사용자 입장 차별화 전략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lvl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관광지 길안내 서비스</a:t>
            </a:r>
          </a:p>
        </p:txBody>
      </p:sp>
      <p:grpSp>
        <p:nvGrpSpPr>
          <p:cNvPr id="3" name="그룹 86"/>
          <p:cNvGrpSpPr/>
          <p:nvPr/>
        </p:nvGrpSpPr>
        <p:grpSpPr>
          <a:xfrm>
            <a:off x="4005064" y="3008784"/>
            <a:ext cx="2460618" cy="1866875"/>
            <a:chOff x="4064726" y="3236531"/>
            <a:chExt cx="2460618" cy="2088232"/>
          </a:xfrm>
        </p:grpSpPr>
        <p:sp>
          <p:nvSpPr>
            <p:cNvPr id="75" name="AutoShape 38"/>
            <p:cNvSpPr>
              <a:spLocks noChangeArrowheads="1"/>
            </p:cNvSpPr>
            <p:nvPr/>
          </p:nvSpPr>
          <p:spPr bwMode="auto">
            <a:xfrm>
              <a:off x="4064726" y="3236531"/>
              <a:ext cx="2460618" cy="2088232"/>
            </a:xfrm>
            <a:prstGeom prst="roundRect">
              <a:avLst>
                <a:gd name="adj" fmla="val 2305"/>
              </a:avLst>
            </a:prstGeom>
            <a:gradFill flip="none" rotWithShape="1">
              <a:gsLst>
                <a:gs pos="8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 w="12700" algn="ctr">
              <a:gradFill>
                <a:gsLst>
                  <a:gs pos="50000">
                    <a:srgbClr val="83B4C3"/>
                  </a:gs>
                  <a:gs pos="100000">
                    <a:schemeClr val="accent1">
                      <a:shade val="100000"/>
                      <a:satMod val="115000"/>
                      <a:alpha val="0"/>
                    </a:scheme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88900" dir="12600000" algn="ctr" rotWithShape="0">
                <a:schemeClr val="bg1">
                  <a:lumMod val="65000"/>
                  <a:alpha val="75000"/>
                </a:schemeClr>
              </a:outerShdw>
            </a:effectLst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marL="0" lvl="1" indent="-142875" defTabSz="1330325" eaLnBrk="0" hangingPunct="0">
                <a:lnSpc>
                  <a:spcPct val="90000"/>
                </a:lnSpc>
                <a:buClr>
                  <a:prstClr val="black"/>
                </a:buClr>
                <a:buSzPct val="100000"/>
                <a:buFont typeface="Arial" pitchFamily="34" charset="0"/>
                <a:buChar char="•"/>
                <a:tabLst>
                  <a:tab pos="5648325" algn="l"/>
                </a:tabLst>
                <a:defRPr/>
              </a:pPr>
              <a:endParaRPr lang="ko-KR" altLang="en-US" sz="10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sym typeface="Wingdings" pitchFamily="2" charset="2"/>
              </a:endParaRPr>
            </a:p>
          </p:txBody>
        </p:sp>
        <p:sp>
          <p:nvSpPr>
            <p:cNvPr id="76" name="AutoShape 26" descr="사각유형3-2"/>
            <p:cNvSpPr>
              <a:spLocks noChangeArrowheads="1"/>
            </p:cNvSpPr>
            <p:nvPr/>
          </p:nvSpPr>
          <p:spPr bwMode="auto">
            <a:xfrm flipH="1">
              <a:off x="4113154" y="3281128"/>
              <a:ext cx="2376000" cy="282447"/>
            </a:xfrm>
            <a:prstGeom prst="roundRect">
              <a:avLst>
                <a:gd name="adj" fmla="val 5028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000" b="1" dirty="0" smtClean="0">
                  <a:solidFill>
                    <a:srgbClr val="FFFFFF"/>
                  </a:solidFill>
                  <a:latin typeface="Rix모던고딕 L" pitchFamily="18" charset="-127"/>
                  <a:ea typeface="Rix모던고딕 L" pitchFamily="18" charset="-127"/>
                </a:rPr>
                <a:t>현황 및 문제점 분석</a:t>
              </a:r>
              <a:endParaRPr lang="ko-KR" altLang="en-US" sz="1000" b="1" dirty="0">
                <a:solidFill>
                  <a:srgbClr val="FFFFFF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77" name="Rectangle 231"/>
            <p:cNvSpPr>
              <a:spLocks noChangeArrowheads="1"/>
            </p:cNvSpPr>
            <p:nvPr/>
          </p:nvSpPr>
          <p:spPr bwMode="auto">
            <a:xfrm>
              <a:off x="4232516" y="3733728"/>
              <a:ext cx="2232000" cy="865622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기존에 제공되는 관광 안내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앱들은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길안내 서비스를 제공하지 않음</a:t>
              </a:r>
              <a:endParaRPr lang="en-US" altLang="ko-KR" sz="9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이로 인해 사용자가 관광지를 찾아감에 있어 애로사항이 있음</a:t>
              </a:r>
              <a:endParaRPr lang="en-US" altLang="ko-KR" sz="9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</p:grpSp>
      <p:sp>
        <p:nvSpPr>
          <p:cNvPr id="78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기존에 제공되는 관광 안내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앱들은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길안내 서비스를 제공하지 않습니다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이로 인해 사용자가 관광지를 찾아감에 있어서 애로사항이 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이러한 분석결과를 기반으로 저희는 관광지로 찾아갈 수 있는 길안내 서비스를 제공합니다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80" name="Picture 79" descr="bar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519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나만의 여행일지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5" name="Group 141"/>
          <p:cNvGrpSpPr>
            <a:grpSpLocks/>
          </p:cNvGrpSpPr>
          <p:nvPr/>
        </p:nvGrpSpPr>
        <p:grpSpPr bwMode="auto">
          <a:xfrm>
            <a:off x="3789363" y="8562975"/>
            <a:ext cx="2570162" cy="863600"/>
            <a:chOff x="1446" y="5087"/>
            <a:chExt cx="2523" cy="848"/>
          </a:xfrm>
        </p:grpSpPr>
        <p:pic>
          <p:nvPicPr>
            <p:cNvPr id="106" name="Picture 142" descr="1"/>
            <p:cNvPicPr>
              <a:picLocks noChangeAspect="1" noChangeArrowheads="1"/>
            </p:cNvPicPr>
            <p:nvPr/>
          </p:nvPicPr>
          <p:blipFill>
            <a:blip r:embed="rId5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143" descr="1"/>
            <p:cNvPicPr>
              <a:picLocks noChangeAspect="1" noChangeArrowheads="1"/>
            </p:cNvPicPr>
            <p:nvPr/>
          </p:nvPicPr>
          <p:blipFill>
            <a:blip r:embed="rId5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8" name="Picture 150" descr="제목 없음-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2656" y="6681192"/>
            <a:ext cx="6264695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64"/>
          <p:cNvGrpSpPr/>
          <p:nvPr/>
        </p:nvGrpSpPr>
        <p:grpSpPr>
          <a:xfrm>
            <a:off x="620688" y="3800872"/>
            <a:ext cx="2448272" cy="3168352"/>
            <a:chOff x="7029400" y="4304928"/>
            <a:chExt cx="3384376" cy="2736304"/>
          </a:xfrm>
        </p:grpSpPr>
        <p:sp>
          <p:nvSpPr>
            <p:cNvPr id="110" name="AutoShape 85"/>
            <p:cNvSpPr>
              <a:spLocks noChangeArrowheads="1"/>
            </p:cNvSpPr>
            <p:nvPr/>
          </p:nvSpPr>
          <p:spPr bwMode="auto">
            <a:xfrm>
              <a:off x="7029400" y="4304928"/>
              <a:ext cx="3384376" cy="2736304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8" name="그룹 63"/>
            <p:cNvGrpSpPr/>
            <p:nvPr/>
          </p:nvGrpSpPr>
          <p:grpSpPr>
            <a:xfrm>
              <a:off x="7087941" y="4348361"/>
              <a:ext cx="3253828" cy="271463"/>
              <a:chOff x="7087940" y="4348361"/>
              <a:chExt cx="4366957" cy="271463"/>
            </a:xfrm>
          </p:grpSpPr>
          <p:grpSp>
            <p:nvGrpSpPr>
              <p:cNvPr id="9" name="Group 86"/>
              <p:cNvGrpSpPr>
                <a:grpSpLocks/>
              </p:cNvGrpSpPr>
              <p:nvPr/>
            </p:nvGrpSpPr>
            <p:grpSpPr bwMode="auto">
              <a:xfrm>
                <a:off x="7087940" y="4348361"/>
                <a:ext cx="4366957" cy="271463"/>
                <a:chOff x="2744" y="1961"/>
                <a:chExt cx="818" cy="228"/>
              </a:xfrm>
            </p:grpSpPr>
            <p:sp>
              <p:nvSpPr>
                <p:cNvPr id="115" name="AutoShape 87"/>
                <p:cNvSpPr>
                  <a:spLocks noChangeArrowheads="1"/>
                </p:cNvSpPr>
                <p:nvPr/>
              </p:nvSpPr>
              <p:spPr bwMode="auto">
                <a:xfrm>
                  <a:off x="2744" y="1961"/>
                  <a:ext cx="818" cy="228"/>
                </a:xfrm>
                <a:prstGeom prst="roundRect">
                  <a:avLst>
                    <a:gd name="adj" fmla="val 10949"/>
                  </a:avLst>
                </a:prstGeom>
                <a:solidFill>
                  <a:srgbClr val="769B3B"/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10" name="Group 88"/>
                <p:cNvGrpSpPr>
                  <a:grpSpLocks/>
                </p:cNvGrpSpPr>
                <p:nvPr/>
              </p:nvGrpSpPr>
              <p:grpSpPr bwMode="auto">
                <a:xfrm>
                  <a:off x="2744" y="1961"/>
                  <a:ext cx="818" cy="114"/>
                  <a:chOff x="770" y="2869"/>
                  <a:chExt cx="818" cy="90"/>
                </a:xfrm>
              </p:grpSpPr>
              <p:sp>
                <p:nvSpPr>
                  <p:cNvPr id="117" name="AutoShape 89"/>
                  <p:cNvSpPr>
                    <a:spLocks noChangeArrowheads="1"/>
                  </p:cNvSpPr>
                  <p:nvPr/>
                </p:nvSpPr>
                <p:spPr bwMode="auto">
                  <a:xfrm>
                    <a:off x="770" y="2869"/>
                    <a:ext cx="818" cy="68"/>
                  </a:xfrm>
                  <a:prstGeom prst="roundRect">
                    <a:avLst>
                      <a:gd name="adj" fmla="val 22060"/>
                    </a:avLst>
                  </a:prstGeom>
                  <a:solidFill>
                    <a:srgbClr val="8AB545"/>
                  </a:solidFill>
                  <a:ln w="6350" algn="ctr">
                    <a:noFill/>
                    <a:round/>
                    <a:headEnd/>
                    <a:tailEnd/>
                  </a:ln>
                </p:spPr>
                <p:txBody>
                  <a:bodyPr wrap="none" lIns="89324" tIns="44661" rIns="89324" bIns="44661" anchor="ctr"/>
                  <a:lstStyle/>
                  <a:p>
                    <a:pPr algn="ctr" defTabSz="893763" fontAlgn="ctr" latinLnBrk="0"/>
                    <a:endParaRPr lang="ko-KR" altLang="en-US" sz="1100" b="1">
                      <a:solidFill>
                        <a:prstClr val="black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18" name="AutoShape 90"/>
                  <p:cNvSpPr>
                    <a:spLocks noChangeArrowheads="1"/>
                  </p:cNvSpPr>
                  <p:nvPr/>
                </p:nvSpPr>
                <p:spPr bwMode="auto">
                  <a:xfrm>
                    <a:off x="770" y="2891"/>
                    <a:ext cx="818" cy="6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8AB545"/>
                  </a:solidFill>
                  <a:ln w="6350" algn="ctr">
                    <a:noFill/>
                    <a:round/>
                    <a:headEnd/>
                    <a:tailEnd/>
                  </a:ln>
                </p:spPr>
                <p:txBody>
                  <a:bodyPr wrap="none" lIns="89324" tIns="44661" rIns="89324" bIns="44661" anchor="ctr"/>
                  <a:lstStyle/>
                  <a:p>
                    <a:pPr algn="ctr" defTabSz="893763" fontAlgn="ctr" latinLnBrk="0"/>
                    <a:endParaRPr lang="ko-KR" altLang="en-US" sz="1100" b="1">
                      <a:solidFill>
                        <a:prstClr val="black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</p:grpSp>
          <p:sp>
            <p:nvSpPr>
              <p:cNvPr id="114" name="Rectangle 279"/>
              <p:cNvSpPr>
                <a:spLocks noChangeArrowheads="1"/>
              </p:cNvSpPr>
              <p:nvPr/>
            </p:nvSpPr>
            <p:spPr bwMode="auto">
              <a:xfrm>
                <a:off x="7975790" y="4394984"/>
                <a:ext cx="2596479" cy="15948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en-US" altLang="ko-KR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3D </a:t>
                </a:r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입체화면 </a:t>
                </a:r>
                <a:r>
                  <a:rPr lang="ko-KR" altLang="en-US" sz="1200" b="1" dirty="0" err="1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길찾기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  <p:pic>
          <p:nvPicPr>
            <p:cNvPr id="112" name="Picture 5" descr="C:\Users\Administrator\Desktop\이메일인증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01408" y="4703068"/>
              <a:ext cx="3172998" cy="2228478"/>
            </a:xfrm>
            <a:prstGeom prst="rect">
              <a:avLst/>
            </a:prstGeom>
            <a:noFill/>
          </p:spPr>
        </p:pic>
      </p:grpSp>
      <p:pic>
        <p:nvPicPr>
          <p:cNvPr id="119" name="Picture 2" descr="C:\Users\Administrator\Desktop\공모전\3D길찾기.gif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3548" y="4221490"/>
            <a:ext cx="2376264" cy="2675726"/>
          </a:xfrm>
          <a:prstGeom prst="rect">
            <a:avLst/>
          </a:prstGeom>
          <a:noFill/>
        </p:spPr>
      </p:pic>
      <p:grpSp>
        <p:nvGrpSpPr>
          <p:cNvPr id="11" name="그룹 62"/>
          <p:cNvGrpSpPr/>
          <p:nvPr/>
        </p:nvGrpSpPr>
        <p:grpSpPr>
          <a:xfrm>
            <a:off x="2060848" y="4880992"/>
            <a:ext cx="2520280" cy="3576017"/>
            <a:chOff x="404664" y="3105175"/>
            <a:chExt cx="2880320" cy="4032448"/>
          </a:xfrm>
        </p:grpSpPr>
        <p:grpSp>
          <p:nvGrpSpPr>
            <p:cNvPr id="12" name="그룹 33"/>
            <p:cNvGrpSpPr/>
            <p:nvPr/>
          </p:nvGrpSpPr>
          <p:grpSpPr>
            <a:xfrm>
              <a:off x="404664" y="3105175"/>
              <a:ext cx="2880320" cy="4032448"/>
              <a:chOff x="7677472" y="3368824"/>
              <a:chExt cx="2880320" cy="4032448"/>
            </a:xfrm>
          </p:grpSpPr>
          <p:grpSp>
            <p:nvGrpSpPr>
              <p:cNvPr id="13" name="그룹 34"/>
              <p:cNvGrpSpPr/>
              <p:nvPr/>
            </p:nvGrpSpPr>
            <p:grpSpPr>
              <a:xfrm>
                <a:off x="7677472" y="3368824"/>
                <a:ext cx="2880320" cy="4032448"/>
                <a:chOff x="7677472" y="3368824"/>
                <a:chExt cx="3312368" cy="4032448"/>
              </a:xfrm>
            </p:grpSpPr>
            <p:sp>
              <p:nvSpPr>
                <p:cNvPr id="125" name="AutoShape 85"/>
                <p:cNvSpPr>
                  <a:spLocks noChangeArrowheads="1"/>
                </p:cNvSpPr>
                <p:nvPr/>
              </p:nvSpPr>
              <p:spPr bwMode="auto">
                <a:xfrm>
                  <a:off x="7677472" y="3368824"/>
                  <a:ext cx="3312368" cy="4032448"/>
                </a:xfrm>
                <a:prstGeom prst="roundRect">
                  <a:avLst>
                    <a:gd name="adj" fmla="val 1579"/>
                  </a:avLst>
                </a:prstGeom>
                <a:solidFill>
                  <a:srgbClr val="FFFFFF"/>
                </a:solidFill>
                <a:ln w="9525" algn="ctr">
                  <a:solidFill>
                    <a:srgbClr val="C0C0C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DDDDDD"/>
                  </a:outerShdw>
                </a:effectLst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000" b="1">
                    <a:solidFill>
                      <a:prstClr val="black"/>
                    </a:solidFill>
                    <a:latin typeface="Yoon 윤고딕 520_TT" pitchFamily="18" charset="-127"/>
                    <a:ea typeface="Yoon 윤고딕 520_TT" pitchFamily="18" charset="-127"/>
                  </a:endParaRPr>
                </a:p>
              </p:txBody>
            </p:sp>
            <p:grpSp>
              <p:nvGrpSpPr>
                <p:cNvPr id="14" name="Group 86"/>
                <p:cNvGrpSpPr>
                  <a:grpSpLocks/>
                </p:cNvGrpSpPr>
                <p:nvPr/>
              </p:nvGrpSpPr>
              <p:grpSpPr bwMode="auto">
                <a:xfrm>
                  <a:off x="7720905" y="3412257"/>
                  <a:ext cx="3240000" cy="271463"/>
                  <a:chOff x="2744" y="1961"/>
                  <a:chExt cx="818" cy="228"/>
                </a:xfrm>
              </p:grpSpPr>
              <p:sp>
                <p:nvSpPr>
                  <p:cNvPr id="127" name="AutoShape 87"/>
                  <p:cNvSpPr>
                    <a:spLocks noChangeArrowheads="1"/>
                  </p:cNvSpPr>
                  <p:nvPr/>
                </p:nvSpPr>
                <p:spPr bwMode="auto">
                  <a:xfrm>
                    <a:off x="2744" y="1961"/>
                    <a:ext cx="818" cy="228"/>
                  </a:xfrm>
                  <a:prstGeom prst="roundRect">
                    <a:avLst>
                      <a:gd name="adj" fmla="val 10949"/>
                    </a:avLst>
                  </a:prstGeom>
                  <a:solidFill>
                    <a:srgbClr val="769B3B"/>
                  </a:soli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defTabSz="893763" fontAlgn="ctr" latinLnBrk="0"/>
                    <a:endParaRPr lang="ko-KR" altLang="en-US" sz="1100" b="1">
                      <a:solidFill>
                        <a:prstClr val="black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grpSp>
                <p:nvGrpSpPr>
                  <p:cNvPr id="15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2744" y="1961"/>
                    <a:ext cx="818" cy="114"/>
                    <a:chOff x="770" y="2869"/>
                    <a:chExt cx="818" cy="90"/>
                  </a:xfrm>
                </p:grpSpPr>
                <p:sp>
                  <p:nvSpPr>
                    <p:cNvPr id="129" name="AutoShape 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0" y="2869"/>
                      <a:ext cx="818" cy="68"/>
                    </a:xfrm>
                    <a:prstGeom prst="roundRect">
                      <a:avLst>
                        <a:gd name="adj" fmla="val 22060"/>
                      </a:avLst>
                    </a:prstGeom>
                    <a:solidFill>
                      <a:srgbClr val="8AB545"/>
                    </a:solidFill>
                    <a:ln w="6350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89324" tIns="44661" rIns="89324" bIns="44661" anchor="ctr"/>
                    <a:lstStyle/>
                    <a:p>
                      <a:pPr algn="ctr" defTabSz="893763" fontAlgn="ctr" latinLnBrk="0"/>
                      <a:endParaRPr lang="ko-KR" altLang="en-US" sz="1100" b="1">
                        <a:solidFill>
                          <a:prstClr val="black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30" name="AutoShape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0" y="2891"/>
                      <a:ext cx="818" cy="68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8AB545"/>
                    </a:solidFill>
                    <a:ln w="6350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89324" tIns="44661" rIns="89324" bIns="44661" anchor="ctr"/>
                    <a:lstStyle/>
                    <a:p>
                      <a:pPr algn="ctr" defTabSz="893763" fontAlgn="ctr" latinLnBrk="0"/>
                      <a:endParaRPr lang="ko-KR" altLang="en-US" sz="1100" b="1">
                        <a:solidFill>
                          <a:prstClr val="black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124" name="Rectangle 279"/>
              <p:cNvSpPr>
                <a:spLocks noChangeArrowheads="1"/>
              </p:cNvSpPr>
              <p:nvPr/>
            </p:nvSpPr>
            <p:spPr bwMode="auto">
              <a:xfrm>
                <a:off x="7836346" y="3434504"/>
                <a:ext cx="2596480" cy="2082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실시간 길안내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  <p:pic>
          <p:nvPicPr>
            <p:cNvPr id="122" name="Picture 2" descr="C:\Users\Administrator\Desktop\휴대폰인증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01055" y="3469407"/>
              <a:ext cx="2690765" cy="3579887"/>
            </a:xfrm>
            <a:prstGeom prst="rect">
              <a:avLst/>
            </a:prstGeom>
            <a:noFill/>
          </p:spPr>
        </p:pic>
      </p:grpSp>
      <p:pic>
        <p:nvPicPr>
          <p:cNvPr id="131" name="Picture 2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7714" y="5169024"/>
            <a:ext cx="2361406" cy="324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그룹 61"/>
          <p:cNvGrpSpPr/>
          <p:nvPr/>
        </p:nvGrpSpPr>
        <p:grpSpPr>
          <a:xfrm>
            <a:off x="3645024" y="5889104"/>
            <a:ext cx="2582763" cy="3518867"/>
            <a:chOff x="7677472" y="3368824"/>
            <a:chExt cx="2880320" cy="4032448"/>
          </a:xfrm>
        </p:grpSpPr>
        <p:grpSp>
          <p:nvGrpSpPr>
            <p:cNvPr id="17" name="그룹 32"/>
            <p:cNvGrpSpPr/>
            <p:nvPr/>
          </p:nvGrpSpPr>
          <p:grpSpPr>
            <a:xfrm>
              <a:off x="7677472" y="3368824"/>
              <a:ext cx="2880320" cy="4032448"/>
              <a:chOff x="7677472" y="3368824"/>
              <a:chExt cx="2880320" cy="4032448"/>
            </a:xfrm>
          </p:grpSpPr>
          <p:grpSp>
            <p:nvGrpSpPr>
              <p:cNvPr id="18" name="그룹 30"/>
              <p:cNvGrpSpPr/>
              <p:nvPr/>
            </p:nvGrpSpPr>
            <p:grpSpPr>
              <a:xfrm>
                <a:off x="7677472" y="3368824"/>
                <a:ext cx="2880320" cy="4032448"/>
                <a:chOff x="7677472" y="3368824"/>
                <a:chExt cx="3312368" cy="4032448"/>
              </a:xfrm>
            </p:grpSpPr>
            <p:sp>
              <p:nvSpPr>
                <p:cNvPr id="137" name="AutoShape 85"/>
                <p:cNvSpPr>
                  <a:spLocks noChangeArrowheads="1"/>
                </p:cNvSpPr>
                <p:nvPr/>
              </p:nvSpPr>
              <p:spPr bwMode="auto">
                <a:xfrm>
                  <a:off x="7677472" y="3368824"/>
                  <a:ext cx="3312368" cy="4032448"/>
                </a:xfrm>
                <a:prstGeom prst="roundRect">
                  <a:avLst>
                    <a:gd name="adj" fmla="val 1579"/>
                  </a:avLst>
                </a:prstGeom>
                <a:solidFill>
                  <a:srgbClr val="FFFFFF"/>
                </a:solidFill>
                <a:ln w="9525" algn="ctr">
                  <a:solidFill>
                    <a:srgbClr val="C0C0C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DDDDDD"/>
                  </a:outerShdw>
                </a:effectLst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000" b="1">
                    <a:solidFill>
                      <a:prstClr val="black"/>
                    </a:solidFill>
                    <a:latin typeface="Yoon 윤고딕 520_TT" pitchFamily="18" charset="-127"/>
                    <a:ea typeface="Yoon 윤고딕 520_TT" pitchFamily="18" charset="-127"/>
                  </a:endParaRPr>
                </a:p>
              </p:txBody>
            </p:sp>
            <p:grpSp>
              <p:nvGrpSpPr>
                <p:cNvPr id="19" name="Group 86"/>
                <p:cNvGrpSpPr>
                  <a:grpSpLocks/>
                </p:cNvGrpSpPr>
                <p:nvPr/>
              </p:nvGrpSpPr>
              <p:grpSpPr bwMode="auto">
                <a:xfrm>
                  <a:off x="7720905" y="3412257"/>
                  <a:ext cx="3240000" cy="271463"/>
                  <a:chOff x="2744" y="1961"/>
                  <a:chExt cx="818" cy="228"/>
                </a:xfrm>
              </p:grpSpPr>
              <p:sp>
                <p:nvSpPr>
                  <p:cNvPr id="139" name="AutoShape 87"/>
                  <p:cNvSpPr>
                    <a:spLocks noChangeArrowheads="1"/>
                  </p:cNvSpPr>
                  <p:nvPr/>
                </p:nvSpPr>
                <p:spPr bwMode="auto">
                  <a:xfrm>
                    <a:off x="2744" y="1961"/>
                    <a:ext cx="818" cy="228"/>
                  </a:xfrm>
                  <a:prstGeom prst="roundRect">
                    <a:avLst>
                      <a:gd name="adj" fmla="val 10949"/>
                    </a:avLst>
                  </a:prstGeom>
                  <a:solidFill>
                    <a:srgbClr val="769B3B"/>
                  </a:soli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defTabSz="893763" fontAlgn="ctr" latinLnBrk="0"/>
                    <a:endParaRPr lang="ko-KR" altLang="en-US" sz="1100" b="1">
                      <a:solidFill>
                        <a:prstClr val="black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grpSp>
                <p:nvGrpSpPr>
                  <p:cNvPr id="20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2744" y="1961"/>
                    <a:ext cx="818" cy="114"/>
                    <a:chOff x="770" y="2869"/>
                    <a:chExt cx="818" cy="90"/>
                  </a:xfrm>
                </p:grpSpPr>
                <p:sp>
                  <p:nvSpPr>
                    <p:cNvPr id="141" name="AutoShape 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0" y="2869"/>
                      <a:ext cx="818" cy="68"/>
                    </a:xfrm>
                    <a:prstGeom prst="roundRect">
                      <a:avLst>
                        <a:gd name="adj" fmla="val 22060"/>
                      </a:avLst>
                    </a:prstGeom>
                    <a:solidFill>
                      <a:srgbClr val="8AB545"/>
                    </a:solidFill>
                    <a:ln w="6350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89324" tIns="44661" rIns="89324" bIns="44661" anchor="ctr"/>
                    <a:lstStyle/>
                    <a:p>
                      <a:pPr algn="ctr" defTabSz="893763" fontAlgn="ctr" latinLnBrk="0"/>
                      <a:endParaRPr lang="ko-KR" altLang="en-US" sz="1100" b="1">
                        <a:solidFill>
                          <a:prstClr val="black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142" name="AutoShape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0" y="2891"/>
                      <a:ext cx="818" cy="68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8AB545"/>
                    </a:solidFill>
                    <a:ln w="6350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89324" tIns="44661" rIns="89324" bIns="44661" anchor="ctr"/>
                    <a:lstStyle/>
                    <a:p>
                      <a:pPr algn="ctr" defTabSz="893763" fontAlgn="ctr" latinLnBrk="0"/>
                      <a:endParaRPr lang="ko-KR" altLang="en-US" sz="1100" b="1">
                        <a:solidFill>
                          <a:prstClr val="black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136" name="Rectangle 279"/>
              <p:cNvSpPr>
                <a:spLocks noChangeArrowheads="1"/>
              </p:cNvSpPr>
              <p:nvPr/>
            </p:nvSpPr>
            <p:spPr bwMode="auto">
              <a:xfrm>
                <a:off x="7836346" y="3432814"/>
                <a:ext cx="2596480" cy="21161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유료</a:t>
                </a:r>
                <a:r>
                  <a:rPr lang="en-US" altLang="ko-KR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/</a:t>
                </a:r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무료 도로 주행 선택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  <p:pic>
          <p:nvPicPr>
            <p:cNvPr id="134" name="Picture 3" descr="C:\Users\Administrator\Desktop\아이핀.jpg"/>
            <p:cNvPicPr preferRelativeResize="0"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787580" y="3738389"/>
              <a:ext cx="2689200" cy="3578400"/>
            </a:xfrm>
            <a:prstGeom prst="rect">
              <a:avLst/>
            </a:prstGeom>
            <a:noFill/>
          </p:spPr>
        </p:pic>
      </p:grpSp>
      <p:pic>
        <p:nvPicPr>
          <p:cNvPr id="143" name="Picture 2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7032" y="6177136"/>
            <a:ext cx="2448272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sky1"/>
          <p:cNvPicPr>
            <a:picLocks noChangeAspect="1" noChangeArrowheads="1"/>
          </p:cNvPicPr>
          <p:nvPr/>
        </p:nvPicPr>
        <p:blipFill>
          <a:blip r:embed="rId2" cstate="print">
            <a:lum bright="18000" contrast="-18000"/>
          </a:blip>
          <a:srcRect t="16315" b="12483"/>
          <a:stretch>
            <a:fillRect/>
          </a:stretch>
        </p:blipFill>
        <p:spPr bwMode="auto">
          <a:xfrm>
            <a:off x="280988" y="2648744"/>
            <a:ext cx="63055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나만의 여행일지 작성</a:t>
            </a:r>
          </a:p>
        </p:txBody>
      </p:sp>
      <p:sp>
        <p:nvSpPr>
          <p:cNvPr id="74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사용자들이 자신만의 여행일지를 작성 할 수 있도록 리뷰 등록 시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SNS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스크랩 서비스를 제공합니다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이를 통해 자신이 다녀온 박물관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자연경관 등의 관광지에 대한 흔적을 체계적으로 정리함으로써 자신만의 여행일지를 만들 수 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79" name="Picture 79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519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나만의 여행일지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107" name="Picture 7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351" y="8458248"/>
            <a:ext cx="6011887" cy="959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" name="Rectangle 72"/>
          <p:cNvSpPr>
            <a:spLocks noChangeArrowheads="1"/>
          </p:cNvSpPr>
          <p:nvPr/>
        </p:nvSpPr>
        <p:spPr bwMode="auto">
          <a:xfrm>
            <a:off x="815825" y="8229645"/>
            <a:ext cx="252783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36000" rIns="72000" bIns="36000" anchor="ctr"/>
          <a:lstStyle/>
          <a:p>
            <a:pPr defTabSz="879475" eaLnBrk="0" fontAlgn="ctr" latinLnBrk="0" hangingPunct="0">
              <a:spcBef>
                <a:spcPct val="10000"/>
              </a:spcBef>
              <a:spcAft>
                <a:spcPct val="30000"/>
              </a:spcAft>
              <a:buClr>
                <a:srgbClr val="969696"/>
              </a:buClr>
            </a:pPr>
            <a:r>
              <a:rPr lang="ko-KR" altLang="en-US" sz="1100" i="1" dirty="0" smtClean="0">
                <a:solidFill>
                  <a:srgbClr val="006699"/>
                </a:solidFill>
                <a:latin typeface="Rix모던고딕 EB" pitchFamily="18" charset="-127"/>
                <a:ea typeface="Rix모던고딕 EB" pitchFamily="18" charset="-127"/>
              </a:rPr>
              <a:t>제공되는 </a:t>
            </a:r>
            <a:r>
              <a:rPr lang="en-US" altLang="ko-KR" sz="1100" i="1" dirty="0" smtClean="0">
                <a:solidFill>
                  <a:srgbClr val="006699"/>
                </a:solidFill>
                <a:latin typeface="Rix모던고딕 EB" pitchFamily="18" charset="-127"/>
                <a:ea typeface="Rix모던고딕 EB" pitchFamily="18" charset="-127"/>
              </a:rPr>
              <a:t>SNS </a:t>
            </a:r>
            <a:r>
              <a:rPr lang="ko-KR" altLang="en-US" sz="1100" i="1" dirty="0" smtClean="0">
                <a:solidFill>
                  <a:srgbClr val="006699"/>
                </a:solidFill>
                <a:latin typeface="Rix모던고딕 EB" pitchFamily="18" charset="-127"/>
                <a:ea typeface="Rix모던고딕 EB" pitchFamily="18" charset="-127"/>
              </a:rPr>
              <a:t>목록</a:t>
            </a:r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04664" y="8262983"/>
            <a:ext cx="360362" cy="387350"/>
            <a:chOff x="210" y="4669"/>
            <a:chExt cx="227" cy="244"/>
          </a:xfrm>
        </p:grpSpPr>
        <p:sp>
          <p:nvSpPr>
            <p:cNvPr id="111" name="Oval 82"/>
            <p:cNvSpPr>
              <a:spLocks noChangeArrowheads="1"/>
            </p:cNvSpPr>
            <p:nvPr/>
          </p:nvSpPr>
          <p:spPr bwMode="gray">
            <a:xfrm>
              <a:off x="276" y="4744"/>
              <a:ext cx="94" cy="94"/>
            </a:xfrm>
            <a:prstGeom prst="ellipse">
              <a:avLst/>
            </a:prstGeom>
            <a:solidFill>
              <a:srgbClr val="6F9EB1"/>
            </a:solidFill>
            <a:ln w="57150" algn="ctr">
              <a:noFill/>
              <a:round/>
              <a:headEnd/>
              <a:tailEnd/>
            </a:ln>
          </p:spPr>
          <p:txBody>
            <a:bodyPr anchor="ctr"/>
            <a:lstStyle/>
            <a:p>
              <a:endParaRPr lang="ko-KR" altLang="en-US" sz="1100" dirty="0">
                <a:solidFill>
                  <a:prstClr val="black"/>
                </a:solidFill>
                <a:latin typeface="가는각진제목체" pitchFamily="18" charset="-127"/>
                <a:ea typeface="가는각진제목체" pitchFamily="18" charset="-127"/>
              </a:endParaRPr>
            </a:p>
          </p:txBody>
        </p:sp>
        <p:sp>
          <p:nvSpPr>
            <p:cNvPr id="112" name="Oval 83"/>
            <p:cNvSpPr>
              <a:spLocks noChangeArrowheads="1"/>
            </p:cNvSpPr>
            <p:nvPr/>
          </p:nvSpPr>
          <p:spPr bwMode="gray">
            <a:xfrm>
              <a:off x="210" y="4669"/>
              <a:ext cx="227" cy="244"/>
            </a:xfrm>
            <a:prstGeom prst="ellipse">
              <a:avLst/>
            </a:prstGeom>
            <a:noFill/>
            <a:ln w="57150" algn="ctr">
              <a:solidFill>
                <a:srgbClr val="BFD3E7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 sz="1100" dirty="0">
                <a:solidFill>
                  <a:prstClr val="black"/>
                </a:solidFill>
                <a:latin typeface="가는각진제목체" pitchFamily="18" charset="-127"/>
                <a:ea typeface="가는각진제목체" pitchFamily="18" charset="-127"/>
              </a:endParaRPr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755178" y="8587308"/>
            <a:ext cx="5626149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Picture 42" descr="트위터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6713" y="8720657"/>
            <a:ext cx="1224136" cy="422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2" descr="C:\Users\이수홍\Desktop\싸이월드.jpg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9200" y="8687891"/>
            <a:ext cx="921307" cy="464735"/>
          </a:xfrm>
          <a:prstGeom prst="rect">
            <a:avLst/>
          </a:prstGeom>
          <a:noFill/>
        </p:spPr>
      </p:pic>
      <p:pic>
        <p:nvPicPr>
          <p:cNvPr id="98" name="Picture 3" descr="C:\Users\이수홍\Desktop\구글플러스.jpg"/>
          <p:cNvPicPr>
            <a:picLocks noChangeAspect="1" noChangeArrowheads="1"/>
          </p:cNvPicPr>
          <p:nvPr/>
        </p:nvPicPr>
        <p:blipFill>
          <a:blip r:embed="rId7" cstate="print"/>
          <a:srcRect l="7692" t="27898" r="7692" b="30254"/>
          <a:stretch>
            <a:fillRect/>
          </a:stretch>
        </p:blipFill>
        <p:spPr bwMode="auto">
          <a:xfrm>
            <a:off x="3645024" y="8727314"/>
            <a:ext cx="1461780" cy="421200"/>
          </a:xfrm>
          <a:prstGeom prst="rect">
            <a:avLst/>
          </a:prstGeom>
          <a:noFill/>
        </p:spPr>
      </p:pic>
      <p:pic>
        <p:nvPicPr>
          <p:cNvPr id="99" name="Picture 43" descr="페북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2856" y="8697415"/>
            <a:ext cx="1368152" cy="4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39"/>
          <p:cNvGrpSpPr/>
          <p:nvPr/>
        </p:nvGrpSpPr>
        <p:grpSpPr>
          <a:xfrm>
            <a:off x="425184" y="3187000"/>
            <a:ext cx="2859800" cy="3278168"/>
            <a:chOff x="476672" y="3475032"/>
            <a:chExt cx="2571768" cy="3278168"/>
          </a:xfrm>
        </p:grpSpPr>
        <p:sp>
          <p:nvSpPr>
            <p:cNvPr id="48" name="AutoShape 85"/>
            <p:cNvSpPr>
              <a:spLocks noChangeArrowheads="1"/>
            </p:cNvSpPr>
            <p:nvPr/>
          </p:nvSpPr>
          <p:spPr bwMode="auto">
            <a:xfrm>
              <a:off x="476672" y="3475032"/>
              <a:ext cx="2571768" cy="3278168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6" name="그룹 78"/>
            <p:cNvGrpSpPr/>
            <p:nvPr/>
          </p:nvGrpSpPr>
          <p:grpSpPr>
            <a:xfrm>
              <a:off x="545755" y="3561041"/>
              <a:ext cx="2456647" cy="335741"/>
              <a:chOff x="681228" y="3404828"/>
              <a:chExt cx="2355620" cy="280062"/>
            </a:xfrm>
          </p:grpSpPr>
          <p:sp>
            <p:nvSpPr>
              <p:cNvPr id="52" name="AutoShape 87"/>
              <p:cNvSpPr>
                <a:spLocks noChangeArrowheads="1"/>
              </p:cNvSpPr>
              <p:nvPr/>
            </p:nvSpPr>
            <p:spPr bwMode="auto">
              <a:xfrm>
                <a:off x="681228" y="3418765"/>
                <a:ext cx="2355620" cy="266125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3" name="AutoShape 89"/>
              <p:cNvSpPr>
                <a:spLocks noChangeArrowheads="1"/>
              </p:cNvSpPr>
              <p:nvPr/>
            </p:nvSpPr>
            <p:spPr bwMode="auto">
              <a:xfrm>
                <a:off x="681228" y="3404828"/>
                <a:ext cx="2355620" cy="155826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4" name="AutoShape 90"/>
              <p:cNvSpPr>
                <a:spLocks noChangeArrowheads="1"/>
              </p:cNvSpPr>
              <p:nvPr/>
            </p:nvSpPr>
            <p:spPr bwMode="auto">
              <a:xfrm>
                <a:off x="683402" y="3436839"/>
                <a:ext cx="2353446" cy="106734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5" name="Rectangle 279"/>
              <p:cNvSpPr>
                <a:spLocks noChangeArrowheads="1"/>
              </p:cNvSpPr>
              <p:nvPr/>
            </p:nvSpPr>
            <p:spPr bwMode="auto">
              <a:xfrm>
                <a:off x="768470" y="3465332"/>
                <a:ext cx="2125032" cy="1540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리뷰 등록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  <p:pic>
          <p:nvPicPr>
            <p:cNvPr id="1026" name="Picture 2" descr="C:\Users\Administrator\Desktop\공모전\글쓰기예시.jpg"/>
            <p:cNvPicPr preferRelativeResize="0"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9702" y="3975236"/>
              <a:ext cx="2430000" cy="2633948"/>
            </a:xfrm>
            <a:prstGeom prst="rect">
              <a:avLst/>
            </a:prstGeom>
            <a:noFill/>
          </p:spPr>
        </p:pic>
      </p:grpSp>
      <p:grpSp>
        <p:nvGrpSpPr>
          <p:cNvPr id="8" name="그룹 41"/>
          <p:cNvGrpSpPr/>
          <p:nvPr/>
        </p:nvGrpSpPr>
        <p:grpSpPr>
          <a:xfrm>
            <a:off x="2204864" y="4953000"/>
            <a:ext cx="4011928" cy="3062144"/>
            <a:chOff x="4725144" y="3440832"/>
            <a:chExt cx="3795904" cy="2774112"/>
          </a:xfrm>
        </p:grpSpPr>
        <p:sp>
          <p:nvSpPr>
            <p:cNvPr id="82" name="AutoShape 85"/>
            <p:cNvSpPr>
              <a:spLocks noChangeArrowheads="1"/>
            </p:cNvSpPr>
            <p:nvPr/>
          </p:nvSpPr>
          <p:spPr bwMode="auto">
            <a:xfrm>
              <a:off x="4725144" y="3440832"/>
              <a:ext cx="3795904" cy="2774112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9" name="그룹 78"/>
            <p:cNvGrpSpPr/>
            <p:nvPr/>
          </p:nvGrpSpPr>
          <p:grpSpPr>
            <a:xfrm>
              <a:off x="4797152" y="3526841"/>
              <a:ext cx="3677859" cy="335741"/>
              <a:chOff x="681228" y="3404828"/>
              <a:chExt cx="2355620" cy="280062"/>
            </a:xfrm>
          </p:grpSpPr>
          <p:sp>
            <p:nvSpPr>
              <p:cNvPr id="85" name="AutoShape 87"/>
              <p:cNvSpPr>
                <a:spLocks noChangeArrowheads="1"/>
              </p:cNvSpPr>
              <p:nvPr/>
            </p:nvSpPr>
            <p:spPr bwMode="auto">
              <a:xfrm>
                <a:off x="681228" y="3418765"/>
                <a:ext cx="2355620" cy="266125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6" name="AutoShape 89"/>
              <p:cNvSpPr>
                <a:spLocks noChangeArrowheads="1"/>
              </p:cNvSpPr>
              <p:nvPr/>
            </p:nvSpPr>
            <p:spPr bwMode="auto">
              <a:xfrm>
                <a:off x="681228" y="3404828"/>
                <a:ext cx="2355620" cy="155826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7" name="AutoShape 90"/>
              <p:cNvSpPr>
                <a:spLocks noChangeArrowheads="1"/>
              </p:cNvSpPr>
              <p:nvPr/>
            </p:nvSpPr>
            <p:spPr bwMode="auto">
              <a:xfrm>
                <a:off x="683402" y="3436839"/>
                <a:ext cx="2353446" cy="106734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8" name="Rectangle 279"/>
              <p:cNvSpPr>
                <a:spLocks noChangeArrowheads="1"/>
              </p:cNvSpPr>
              <p:nvPr/>
            </p:nvSpPr>
            <p:spPr bwMode="auto">
              <a:xfrm>
                <a:off x="768470" y="3465332"/>
                <a:ext cx="2125032" cy="1540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en-US" altLang="ko-KR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SNS </a:t>
                </a:r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여행일지 보관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801344" y="3916021"/>
              <a:ext cx="3672408" cy="2197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" name="Picture 219" descr="파화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2725780" flipV="1">
            <a:off x="1004292" y="6056510"/>
            <a:ext cx="1543969" cy="1116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그룹 86"/>
          <p:cNvGrpSpPr/>
          <p:nvPr/>
        </p:nvGrpSpPr>
        <p:grpSpPr>
          <a:xfrm>
            <a:off x="4005064" y="3008784"/>
            <a:ext cx="2460618" cy="1866875"/>
            <a:chOff x="4064726" y="3236531"/>
            <a:chExt cx="2460618" cy="2088232"/>
          </a:xfrm>
        </p:grpSpPr>
        <p:sp>
          <p:nvSpPr>
            <p:cNvPr id="47" name="AutoShape 38"/>
            <p:cNvSpPr>
              <a:spLocks noChangeArrowheads="1"/>
            </p:cNvSpPr>
            <p:nvPr/>
          </p:nvSpPr>
          <p:spPr bwMode="auto">
            <a:xfrm>
              <a:off x="4064726" y="3236531"/>
              <a:ext cx="2460618" cy="2088232"/>
            </a:xfrm>
            <a:prstGeom prst="roundRect">
              <a:avLst>
                <a:gd name="adj" fmla="val 2305"/>
              </a:avLst>
            </a:prstGeom>
            <a:gradFill flip="none" rotWithShape="1">
              <a:gsLst>
                <a:gs pos="8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 w="12700" algn="ctr">
              <a:gradFill>
                <a:gsLst>
                  <a:gs pos="50000">
                    <a:srgbClr val="83B4C3"/>
                  </a:gs>
                  <a:gs pos="100000">
                    <a:schemeClr val="accent1">
                      <a:shade val="100000"/>
                      <a:satMod val="115000"/>
                      <a:alpha val="0"/>
                    </a:scheme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88900" dir="12600000" algn="ctr" rotWithShape="0">
                <a:schemeClr val="bg1">
                  <a:lumMod val="65000"/>
                  <a:alpha val="75000"/>
                </a:schemeClr>
              </a:outerShdw>
            </a:effectLst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marL="0" lvl="1" indent="-142875" defTabSz="1330325" eaLnBrk="0" hangingPunct="0">
                <a:lnSpc>
                  <a:spcPct val="90000"/>
                </a:lnSpc>
                <a:buClr>
                  <a:prstClr val="black"/>
                </a:buClr>
                <a:buSzPct val="100000"/>
                <a:buFont typeface="Arial" pitchFamily="34" charset="0"/>
                <a:buChar char="•"/>
                <a:tabLst>
                  <a:tab pos="5648325" algn="l"/>
                </a:tabLst>
                <a:defRPr/>
              </a:pPr>
              <a:endParaRPr lang="ko-KR" altLang="en-US" sz="10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sym typeface="Wingdings" pitchFamily="2" charset="2"/>
              </a:endParaRPr>
            </a:p>
          </p:txBody>
        </p:sp>
        <p:sp>
          <p:nvSpPr>
            <p:cNvPr id="49" name="AutoShape 26" descr="사각유형3-2"/>
            <p:cNvSpPr>
              <a:spLocks noChangeArrowheads="1"/>
            </p:cNvSpPr>
            <p:nvPr/>
          </p:nvSpPr>
          <p:spPr bwMode="auto">
            <a:xfrm flipH="1">
              <a:off x="4113154" y="3281128"/>
              <a:ext cx="2376000" cy="282447"/>
            </a:xfrm>
            <a:prstGeom prst="roundRect">
              <a:avLst>
                <a:gd name="adj" fmla="val 5028"/>
              </a:avLst>
            </a:prstGeom>
            <a:blipFill dpi="0" rotWithShape="1">
              <a:blip r:embed="rId12" cstate="print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000" b="1" dirty="0" smtClean="0">
                  <a:solidFill>
                    <a:srgbClr val="FFFFFF"/>
                  </a:solidFill>
                  <a:latin typeface="Rix모던고딕 L" pitchFamily="18" charset="-127"/>
                  <a:ea typeface="Rix모던고딕 L" pitchFamily="18" charset="-127"/>
                </a:rPr>
                <a:t>여행일지 작성</a:t>
              </a:r>
              <a:endParaRPr lang="ko-KR" altLang="en-US" sz="1000" b="1" dirty="0">
                <a:solidFill>
                  <a:srgbClr val="FFFFFF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56" name="Rectangle 231"/>
            <p:cNvSpPr>
              <a:spLocks noChangeArrowheads="1"/>
            </p:cNvSpPr>
            <p:nvPr/>
          </p:nvSpPr>
          <p:spPr bwMode="auto">
            <a:xfrm>
              <a:off x="4232516" y="3733728"/>
              <a:ext cx="2232000" cy="968260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아포가토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플러그인을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이용하여 리뷰 등록</a:t>
              </a:r>
              <a:endParaRPr lang="en-US" altLang="ko-KR" sz="9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  <a:p>
              <a:pPr marL="228600" indent="-228600" defTabSz="874713" eaLnBrk="0" latin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969696"/>
                </a:buClr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등록된 리뷰를 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SNS 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스크랩하여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페이스북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트위터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구글플러스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싸이월드와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같은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소셜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SNS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에서 볼 수 있음</a:t>
              </a:r>
              <a:endParaRPr lang="en-US" altLang="ko-KR" sz="9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sky1"/>
          <p:cNvPicPr>
            <a:picLocks noChangeAspect="1" noChangeArrowheads="1"/>
          </p:cNvPicPr>
          <p:nvPr/>
        </p:nvPicPr>
        <p:blipFill>
          <a:blip r:embed="rId2" cstate="print">
            <a:lum bright="18000" contrast="-18000"/>
          </a:blip>
          <a:srcRect t="16315" b="12483"/>
          <a:stretch>
            <a:fillRect/>
          </a:stretch>
        </p:blipFill>
        <p:spPr bwMode="auto">
          <a:xfrm>
            <a:off x="280988" y="2648744"/>
            <a:ext cx="63055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다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서비스</a:t>
            </a:r>
          </a:p>
        </p:txBody>
      </p:sp>
      <p:sp>
        <p:nvSpPr>
          <p:cNvPr id="74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서비스를 이용하여 관광지 여행 시 경비를 최소화 할 수 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또한 이동 시 비슷한 행선지의 타 사용자가 있을 경우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카풀서비스를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이용하여 동승함으로써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운전자는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유류비를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아낄 수 있고 동승자는 교통비를 절약할 수 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79" name="Picture 79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540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err="1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카풀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 서비스 특징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sp>
        <p:nvSpPr>
          <p:cNvPr id="45" name="AutoShape 85"/>
          <p:cNvSpPr>
            <a:spLocks noChangeArrowheads="1"/>
          </p:cNvSpPr>
          <p:nvPr/>
        </p:nvSpPr>
        <p:spPr bwMode="auto">
          <a:xfrm>
            <a:off x="641208" y="3440832"/>
            <a:ext cx="2571768" cy="4286280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/>
            <a:endParaRPr lang="ko-KR" altLang="en-US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78"/>
          <p:cNvGrpSpPr/>
          <p:nvPr/>
        </p:nvGrpSpPr>
        <p:grpSpPr>
          <a:xfrm>
            <a:off x="710291" y="3526841"/>
            <a:ext cx="2456647" cy="335741"/>
            <a:chOff x="681228" y="3404828"/>
            <a:chExt cx="2355620" cy="280062"/>
          </a:xfrm>
        </p:grpSpPr>
        <p:sp>
          <p:nvSpPr>
            <p:cNvPr id="49" name="AutoShape 87"/>
            <p:cNvSpPr>
              <a:spLocks noChangeArrowheads="1"/>
            </p:cNvSpPr>
            <p:nvPr/>
          </p:nvSpPr>
          <p:spPr bwMode="auto">
            <a:xfrm>
              <a:off x="681228" y="3418765"/>
              <a:ext cx="2355620" cy="266125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0" name="AutoShape 89"/>
            <p:cNvSpPr>
              <a:spLocks noChangeArrowheads="1"/>
            </p:cNvSpPr>
            <p:nvPr/>
          </p:nvSpPr>
          <p:spPr bwMode="auto">
            <a:xfrm>
              <a:off x="681228" y="3404828"/>
              <a:ext cx="2355620" cy="155826"/>
            </a:xfrm>
            <a:prstGeom prst="roundRect">
              <a:avLst>
                <a:gd name="adj" fmla="val 22060"/>
              </a:avLst>
            </a:prstGeom>
            <a:solidFill>
              <a:srgbClr val="8AB545"/>
            </a:solidFill>
            <a:ln w="6350" algn="ctr">
              <a:noFill/>
              <a:round/>
              <a:headEnd/>
              <a:tailEnd/>
            </a:ln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1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6" name="AutoShape 90"/>
            <p:cNvSpPr>
              <a:spLocks noChangeArrowheads="1"/>
            </p:cNvSpPr>
            <p:nvPr/>
          </p:nvSpPr>
          <p:spPr bwMode="auto">
            <a:xfrm>
              <a:off x="683402" y="3436839"/>
              <a:ext cx="2353446" cy="106734"/>
            </a:xfrm>
            <a:prstGeom prst="roundRect">
              <a:avLst>
                <a:gd name="adj" fmla="val 0"/>
              </a:avLst>
            </a:prstGeom>
            <a:solidFill>
              <a:srgbClr val="8AB545"/>
            </a:solidFill>
            <a:ln w="6350" algn="ctr">
              <a:noFill/>
              <a:round/>
              <a:headEnd/>
              <a:tailEnd/>
            </a:ln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1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7" name="Rectangle 279"/>
            <p:cNvSpPr>
              <a:spLocks noChangeArrowheads="1"/>
            </p:cNvSpPr>
            <p:nvPr/>
          </p:nvSpPr>
          <p:spPr bwMode="auto">
            <a:xfrm>
              <a:off x="768470" y="3465332"/>
              <a:ext cx="2125032" cy="1540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893763" fontAlgn="ctr" latinLnBrk="0"/>
              <a:r>
                <a:rPr lang="ko-KR" altLang="en-US" sz="1200" b="1" dirty="0" smtClean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rPr>
                <a:t>쪽지 보내기</a:t>
              </a:r>
              <a:endParaRPr lang="ko-KR" altLang="en-US" sz="1200" b="1" dirty="0">
                <a:solidFill>
                  <a:prstClr val="white"/>
                </a:solidFill>
                <a:latin typeface="Rix모던고딕 M" pitchFamily="18" charset="-127"/>
                <a:ea typeface="Rix모던고딕 M" pitchFamily="18" charset="-127"/>
              </a:endParaRPr>
            </a:p>
          </p:txBody>
        </p:sp>
      </p:grpSp>
      <p:pic>
        <p:nvPicPr>
          <p:cNvPr id="47" name="그림 46" descr="관련투표화면.jpg"/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346" y="3940898"/>
            <a:ext cx="2428892" cy="3643338"/>
          </a:xfrm>
          <a:prstGeom prst="rect">
            <a:avLst/>
          </a:prstGeom>
        </p:spPr>
      </p:pic>
      <p:pic>
        <p:nvPicPr>
          <p:cNvPr id="1026" name="Picture 2" descr="C:\Users\이수홍\Desktop\008.pn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4238" y="3940898"/>
            <a:ext cx="2430000" cy="3643200"/>
          </a:xfrm>
          <a:prstGeom prst="rect">
            <a:avLst/>
          </a:prstGeom>
          <a:noFill/>
        </p:spPr>
      </p:pic>
      <p:sp>
        <p:nvSpPr>
          <p:cNvPr id="59" name="AutoShape 85"/>
          <p:cNvSpPr>
            <a:spLocks noChangeArrowheads="1"/>
          </p:cNvSpPr>
          <p:nvPr/>
        </p:nvSpPr>
        <p:spPr bwMode="auto">
          <a:xfrm>
            <a:off x="2009360" y="4232920"/>
            <a:ext cx="2571768" cy="4286280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/>
            <a:endParaRPr lang="ko-KR" altLang="en-US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78"/>
          <p:cNvGrpSpPr/>
          <p:nvPr/>
        </p:nvGrpSpPr>
        <p:grpSpPr>
          <a:xfrm>
            <a:off x="2078443" y="4318929"/>
            <a:ext cx="2456647" cy="335741"/>
            <a:chOff x="681228" y="3404828"/>
            <a:chExt cx="2355620" cy="280062"/>
          </a:xfrm>
        </p:grpSpPr>
        <p:sp>
          <p:nvSpPr>
            <p:cNvPr id="62" name="AutoShape 87"/>
            <p:cNvSpPr>
              <a:spLocks noChangeArrowheads="1"/>
            </p:cNvSpPr>
            <p:nvPr/>
          </p:nvSpPr>
          <p:spPr bwMode="auto">
            <a:xfrm>
              <a:off x="681228" y="3418765"/>
              <a:ext cx="2355620" cy="266125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3" name="AutoShape 89"/>
            <p:cNvSpPr>
              <a:spLocks noChangeArrowheads="1"/>
            </p:cNvSpPr>
            <p:nvPr/>
          </p:nvSpPr>
          <p:spPr bwMode="auto">
            <a:xfrm>
              <a:off x="681228" y="3404828"/>
              <a:ext cx="2355620" cy="155826"/>
            </a:xfrm>
            <a:prstGeom prst="roundRect">
              <a:avLst>
                <a:gd name="adj" fmla="val 22060"/>
              </a:avLst>
            </a:prstGeom>
            <a:solidFill>
              <a:srgbClr val="8AB545"/>
            </a:solidFill>
            <a:ln w="6350" algn="ctr">
              <a:noFill/>
              <a:round/>
              <a:headEnd/>
              <a:tailEnd/>
            </a:ln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1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4" name="AutoShape 90"/>
            <p:cNvSpPr>
              <a:spLocks noChangeArrowheads="1"/>
            </p:cNvSpPr>
            <p:nvPr/>
          </p:nvSpPr>
          <p:spPr bwMode="auto">
            <a:xfrm>
              <a:off x="683402" y="3436839"/>
              <a:ext cx="2353446" cy="106734"/>
            </a:xfrm>
            <a:prstGeom prst="roundRect">
              <a:avLst>
                <a:gd name="adj" fmla="val 0"/>
              </a:avLst>
            </a:prstGeom>
            <a:solidFill>
              <a:srgbClr val="8AB545"/>
            </a:solidFill>
            <a:ln w="6350" algn="ctr">
              <a:noFill/>
              <a:round/>
              <a:headEnd/>
              <a:tailEnd/>
            </a:ln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1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5" name="Rectangle 279"/>
            <p:cNvSpPr>
              <a:spLocks noChangeArrowheads="1"/>
            </p:cNvSpPr>
            <p:nvPr/>
          </p:nvSpPr>
          <p:spPr bwMode="auto">
            <a:xfrm>
              <a:off x="768470" y="3465332"/>
              <a:ext cx="2125032" cy="1540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893763" fontAlgn="ctr" latinLnBrk="0"/>
              <a:r>
                <a:rPr lang="ko-KR" altLang="en-US" sz="1200" b="1" dirty="0" smtClean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rPr>
                <a:t>메일 보내기</a:t>
              </a:r>
              <a:endParaRPr lang="ko-KR" altLang="en-US" sz="1200" b="1" dirty="0">
                <a:solidFill>
                  <a:prstClr val="white"/>
                </a:solidFill>
                <a:latin typeface="Rix모던고딕 M" pitchFamily="18" charset="-127"/>
                <a:ea typeface="Rix모던고딕 M" pitchFamily="18" charset="-127"/>
              </a:endParaRPr>
            </a:p>
          </p:txBody>
        </p:sp>
      </p:grpSp>
      <p:pic>
        <p:nvPicPr>
          <p:cNvPr id="61" name="그림 60" descr="관련투표화면.jpg"/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3498" y="4732986"/>
            <a:ext cx="2428892" cy="3643338"/>
          </a:xfrm>
          <a:prstGeom prst="rect">
            <a:avLst/>
          </a:prstGeom>
        </p:spPr>
      </p:pic>
      <p:pic>
        <p:nvPicPr>
          <p:cNvPr id="1028" name="Picture 4" descr="C:\Users\이수홍\Desktop\009.png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92390" y="4733124"/>
            <a:ext cx="2430000" cy="3643200"/>
          </a:xfrm>
          <a:prstGeom prst="rect">
            <a:avLst/>
          </a:prstGeom>
          <a:noFill/>
        </p:spPr>
      </p:pic>
      <p:grpSp>
        <p:nvGrpSpPr>
          <p:cNvPr id="6" name="그룹 36"/>
          <p:cNvGrpSpPr/>
          <p:nvPr/>
        </p:nvGrpSpPr>
        <p:grpSpPr>
          <a:xfrm>
            <a:off x="3377512" y="4880992"/>
            <a:ext cx="2571768" cy="4286280"/>
            <a:chOff x="1714488" y="2952736"/>
            <a:chExt cx="2571768" cy="4286280"/>
          </a:xfrm>
        </p:grpSpPr>
        <p:sp>
          <p:nvSpPr>
            <p:cNvPr id="67" name="AutoShape 85"/>
            <p:cNvSpPr>
              <a:spLocks noChangeArrowheads="1"/>
            </p:cNvSpPr>
            <p:nvPr/>
          </p:nvSpPr>
          <p:spPr bwMode="auto">
            <a:xfrm>
              <a:off x="1714488" y="2952736"/>
              <a:ext cx="2571768" cy="428628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8" name="그룹 78"/>
            <p:cNvGrpSpPr/>
            <p:nvPr/>
          </p:nvGrpSpPr>
          <p:grpSpPr>
            <a:xfrm>
              <a:off x="1783571" y="3038745"/>
              <a:ext cx="2456647" cy="335741"/>
              <a:chOff x="681228" y="3404828"/>
              <a:chExt cx="2355620" cy="280062"/>
            </a:xfrm>
          </p:grpSpPr>
          <p:sp>
            <p:nvSpPr>
              <p:cNvPr id="70" name="AutoShape 87"/>
              <p:cNvSpPr>
                <a:spLocks noChangeArrowheads="1"/>
              </p:cNvSpPr>
              <p:nvPr/>
            </p:nvSpPr>
            <p:spPr bwMode="auto">
              <a:xfrm>
                <a:off x="681228" y="3418765"/>
                <a:ext cx="2355620" cy="266125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1" name="AutoShape 89"/>
              <p:cNvSpPr>
                <a:spLocks noChangeArrowheads="1"/>
              </p:cNvSpPr>
              <p:nvPr/>
            </p:nvSpPr>
            <p:spPr bwMode="auto">
              <a:xfrm>
                <a:off x="681228" y="3404828"/>
                <a:ext cx="2355620" cy="155826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2" name="AutoShape 90"/>
              <p:cNvSpPr>
                <a:spLocks noChangeArrowheads="1"/>
              </p:cNvSpPr>
              <p:nvPr/>
            </p:nvSpPr>
            <p:spPr bwMode="auto">
              <a:xfrm>
                <a:off x="683402" y="3436839"/>
                <a:ext cx="2353446" cy="106734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3" name="Rectangle 279"/>
              <p:cNvSpPr>
                <a:spLocks noChangeArrowheads="1"/>
              </p:cNvSpPr>
              <p:nvPr/>
            </p:nvSpPr>
            <p:spPr bwMode="auto">
              <a:xfrm>
                <a:off x="768470" y="3465332"/>
                <a:ext cx="2125032" cy="1540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ko-KR" altLang="en-US" sz="1200" b="1" dirty="0" err="1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댓글</a:t>
                </a:r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 등록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  <p:pic>
          <p:nvPicPr>
            <p:cNvPr id="69" name="그림 68" descr="관련투표화면.jp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8626" y="3452802"/>
              <a:ext cx="2428892" cy="3643338"/>
            </a:xfrm>
            <a:prstGeom prst="rect">
              <a:avLst/>
            </a:prstGeom>
          </p:spPr>
        </p:pic>
      </p:grpSp>
      <p:pic>
        <p:nvPicPr>
          <p:cNvPr id="41" name="Picture 2" descr="C:\Users\Administrator\Desktop\공모전\리뷰부분.jpg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57575" y="5381628"/>
            <a:ext cx="2430000" cy="36432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6" name="Shape 101"/>
          <p:cNvCxnSpPr>
            <a:endCxn id="75" idx="0"/>
          </p:cNvCxnSpPr>
          <p:nvPr/>
        </p:nvCxnSpPr>
        <p:spPr>
          <a:xfrm rot="5400000">
            <a:off x="4734027" y="4491127"/>
            <a:ext cx="1733560" cy="371294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5091124" y="5543554"/>
            <a:ext cx="648072" cy="288032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81" name="그림 80" descr="푸시메시지.jpg"/>
          <p:cNvPicPr preferRelativeResize="0"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57192" y="3080792"/>
            <a:ext cx="1296144" cy="1420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3" name="모서리가 둥근 직사각형 12"/>
          <p:cNvSpPr>
            <a:spLocks noChangeArrowheads="1"/>
          </p:cNvSpPr>
          <p:nvPr/>
        </p:nvSpPr>
        <p:spPr bwMode="auto">
          <a:xfrm rot="20668568">
            <a:off x="4733472" y="3078898"/>
            <a:ext cx="1124044" cy="215444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b">
            <a:spAutoFit/>
            <a:scene3d>
              <a:camera prst="orthographicFront"/>
              <a:lightRig rig="threePt" dir="t"/>
            </a:scene3d>
            <a:sp3d contourW="19050">
              <a:bevelT w="6350" h="12700"/>
              <a:contourClr>
                <a:schemeClr val="bg1"/>
              </a:contourClr>
            </a:sp3d>
          </a:bodyPr>
          <a:lstStyle/>
          <a:p>
            <a:pPr algn="ctr" defTabSz="985838">
              <a:defRPr/>
            </a:pPr>
            <a:r>
              <a:rPr lang="ko-KR" altLang="en-US" sz="1400" dirty="0" err="1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푸시</a:t>
            </a:r>
            <a:r>
              <a:rPr lang="ko-KR" altLang="en-US" sz="1400" dirty="0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 알림 제공</a:t>
            </a:r>
            <a:endParaRPr lang="ko-KR" altLang="en-US" sz="1400" dirty="0">
              <a:solidFill>
                <a:srgbClr val="1F497D">
                  <a:lumMod val="75000"/>
                </a:srgbClr>
              </a:solidFill>
              <a:effectLst>
                <a:outerShdw blurRad="50800" dist="50800" dir="2700000" algn="tl" rotWithShape="0">
                  <a:prstClr val="black">
                    <a:alpha val="25000"/>
                  </a:prst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6"/>
          <p:cNvGrpSpPr/>
          <p:nvPr/>
        </p:nvGrpSpPr>
        <p:grpSpPr>
          <a:xfrm>
            <a:off x="0" y="3080792"/>
            <a:ext cx="6858000" cy="883503"/>
            <a:chOff x="0" y="3116263"/>
            <a:chExt cx="6858000" cy="883503"/>
          </a:xfrm>
        </p:grpSpPr>
        <p:pic>
          <p:nvPicPr>
            <p:cNvPr id="168" name="Picture 2" descr="그림1"/>
            <p:cNvPicPr>
              <a:picLocks noChangeAspect="1" noChangeArrowheads="1"/>
            </p:cNvPicPr>
            <p:nvPr/>
          </p:nvPicPr>
          <p:blipFill>
            <a:blip r:embed="rId2" cstate="print"/>
            <a:srcRect l="984" t="5147" r="766" b="80911"/>
            <a:stretch>
              <a:fillRect/>
            </a:stretch>
          </p:blipFill>
          <p:spPr bwMode="auto">
            <a:xfrm>
              <a:off x="260350" y="3116263"/>
              <a:ext cx="6319838" cy="827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9" name="AutoShape 575" descr="s7"/>
            <p:cNvSpPr>
              <a:spLocks noChangeArrowheads="1"/>
            </p:cNvSpPr>
            <p:nvPr/>
          </p:nvSpPr>
          <p:spPr bwMode="auto">
            <a:xfrm>
              <a:off x="0" y="3368824"/>
              <a:ext cx="6858000" cy="630942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 contourW="25400">
                <a:bevelT w="38100" h="3810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ko-KR" alt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Rix모던고딕 EB" pitchFamily="18" charset="-127"/>
                  <a:ea typeface="Rix모던고딕 EB" pitchFamily="18" charset="-127"/>
                </a:rPr>
                <a:t>   최신 </a:t>
              </a:r>
              <a:r>
                <a:rPr lang="ko-KR" altLang="en-US" sz="1600" b="1" dirty="0" err="1" smtClean="0">
                  <a:solidFill>
                    <a:schemeClr val="accent1">
                      <a:lumMod val="75000"/>
                    </a:schemeClr>
                  </a:solidFill>
                  <a:latin typeface="Rix모던고딕 EB" pitchFamily="18" charset="-127"/>
                  <a:ea typeface="Rix모던고딕 EB" pitchFamily="18" charset="-127"/>
                </a:rPr>
                <a:t>네비게이션</a:t>
              </a:r>
              <a:r>
                <a:rPr lang="en-US" altLang="ko-KR" sz="1600" b="1" dirty="0" smtClean="0">
                  <a:solidFill>
                    <a:schemeClr val="accent1">
                      <a:lumMod val="75000"/>
                    </a:schemeClr>
                  </a:solidFill>
                  <a:latin typeface="Rix모던고딕 EB" pitchFamily="18" charset="-127"/>
                  <a:ea typeface="Rix모던고딕 EB" pitchFamily="18" charset="-127"/>
                </a:rPr>
                <a:t>,</a:t>
              </a:r>
              <a:r>
                <a:rPr lang="ko-KR" alt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Rix모던고딕 EB" pitchFamily="18" charset="-127"/>
                  <a:ea typeface="Rix모던고딕 EB" pitchFamily="18" charset="-127"/>
                </a:rPr>
                <a:t> 관광지 안내 및 </a:t>
              </a:r>
              <a:r>
                <a:rPr lang="ko-KR" altLang="en-US" sz="1600" b="1" dirty="0" err="1" smtClean="0">
                  <a:solidFill>
                    <a:schemeClr val="accent1">
                      <a:lumMod val="75000"/>
                    </a:schemeClr>
                  </a:solidFill>
                  <a:latin typeface="Rix모던고딕 EB" pitchFamily="18" charset="-127"/>
                  <a:ea typeface="Rix모던고딕 EB" pitchFamily="18" charset="-127"/>
                </a:rPr>
                <a:t>카풀</a:t>
              </a:r>
              <a:r>
                <a:rPr lang="ko-KR" alt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Rix모던고딕 EB" pitchFamily="18" charset="-127"/>
                  <a:ea typeface="Rix모던고딕 EB" pitchFamily="18" charset="-127"/>
                </a:rPr>
                <a:t> 기능을 구현한</a:t>
              </a:r>
            </a:p>
            <a:p>
              <a:pPr algn="ctr">
                <a:spcAft>
                  <a:spcPts val="600"/>
                </a:spcAft>
                <a:defRPr/>
              </a:pPr>
              <a:r>
                <a:rPr lang="ko-KR" altLang="en-US" sz="2000" b="1" dirty="0" err="1" smtClean="0">
                  <a:solidFill>
                    <a:schemeClr val="accent1">
                      <a:lumMod val="75000"/>
                    </a:schemeClr>
                  </a:solidFill>
                  <a:latin typeface="Rix모던고딕 EB" pitchFamily="18" charset="-127"/>
                  <a:ea typeface="Rix모던고딕 EB" pitchFamily="18" charset="-127"/>
                </a:rPr>
                <a:t>함께타요</a:t>
              </a:r>
              <a:r>
                <a:rPr lang="en-US" altLang="ko-KR" sz="2000" b="1" dirty="0" smtClean="0">
                  <a:solidFill>
                    <a:schemeClr val="accent1">
                      <a:lumMod val="75000"/>
                    </a:schemeClr>
                  </a:solidFill>
                  <a:latin typeface="Rix모던고딕 EB" pitchFamily="18" charset="-127"/>
                  <a:ea typeface="Rix모던고딕 EB" pitchFamily="18" charset="-127"/>
                </a:rPr>
                <a:t>! </a:t>
              </a:r>
              <a:r>
                <a:rPr lang="ko-KR" altLang="en-US" sz="2000" b="1" dirty="0" err="1" smtClean="0">
                  <a:solidFill>
                    <a:schemeClr val="accent1">
                      <a:lumMod val="75000"/>
                    </a:schemeClr>
                  </a:solidFill>
                  <a:latin typeface="Rix모던고딕 EB" pitchFamily="18" charset="-127"/>
                  <a:ea typeface="Rix모던고딕 EB" pitchFamily="18" charset="-127"/>
                </a:rPr>
                <a:t>투어네비</a:t>
              </a:r>
              <a:endParaRPr lang="ko-KR" altLang="en-US" sz="2000" b="1" dirty="0" smtClean="0">
                <a:solidFill>
                  <a:schemeClr val="accent1">
                    <a:lumMod val="75000"/>
                  </a:schemeClr>
                </a:solidFill>
                <a:latin typeface="Rix모던고딕 EB" pitchFamily="18" charset="-127"/>
                <a:ea typeface="Rix모던고딕 EB" pitchFamily="18" charset="-127"/>
              </a:endParaRPr>
            </a:p>
          </p:txBody>
        </p:sp>
        <p:pic>
          <p:nvPicPr>
            <p:cNvPr id="170" name="Picture 136"/>
            <p:cNvPicPr>
              <a:picLocks noChangeAspect="1" noChangeArrowheads="1"/>
            </p:cNvPicPr>
            <p:nvPr/>
          </p:nvPicPr>
          <p:blipFill>
            <a:blip r:embed="rId3" cstate="print"/>
            <a:srcRect l="19794" t="-25514"/>
            <a:stretch>
              <a:fillRect/>
            </a:stretch>
          </p:blipFill>
          <p:spPr bwMode="auto">
            <a:xfrm>
              <a:off x="398463" y="3581108"/>
              <a:ext cx="703262" cy="20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1" name="Picture 137"/>
            <p:cNvPicPr>
              <a:picLocks noChangeAspect="1" noChangeArrowheads="1"/>
            </p:cNvPicPr>
            <p:nvPr/>
          </p:nvPicPr>
          <p:blipFill>
            <a:blip r:embed="rId3" cstate="print"/>
            <a:srcRect r="19000" b="-5330"/>
            <a:stretch>
              <a:fillRect/>
            </a:stretch>
          </p:blipFill>
          <p:spPr bwMode="auto">
            <a:xfrm>
              <a:off x="5741988" y="3596983"/>
              <a:ext cx="711200" cy="174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958367"/>
            <a:ext cx="6380575" cy="9083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TEAM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ASAP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는 이번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2013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스마트관광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개발 공모전에서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함께타요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!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투어네비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앱을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개발합니다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저희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앱은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관광지 검색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리스팅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정보 안내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관광지별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사용자 리뷰 등록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길안내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기능으로 구성되어있습니다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이러한 기능들로써 사용자들에게 관광 시 편의를 제공하고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사용자들간의 관광지 정보 공유를 활성화합니다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252000" y="2845718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1194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874713" latinLnBrk="0"/>
              <a:r>
                <a:rPr lang="ko-KR" altLang="en-US" sz="1100" dirty="0" err="1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함께타요</a:t>
              </a:r>
              <a:r>
                <a:rPr lang="en-US" altLang="ko-KR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! </a:t>
              </a:r>
              <a:r>
                <a:rPr lang="ko-KR" altLang="en-US" sz="1100" dirty="0" err="1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투어네비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 서비스 개요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4" name="그룹 295"/>
          <p:cNvGrpSpPr/>
          <p:nvPr/>
        </p:nvGrpSpPr>
        <p:grpSpPr>
          <a:xfrm>
            <a:off x="260648" y="7917868"/>
            <a:ext cx="6379865" cy="1571636"/>
            <a:chOff x="-6508104" y="7689305"/>
            <a:chExt cx="6379865" cy="1571636"/>
          </a:xfrm>
        </p:grpSpPr>
        <p:sp>
          <p:nvSpPr>
            <p:cNvPr id="15" name="AutoShape 9"/>
            <p:cNvSpPr>
              <a:spLocks noChangeArrowheads="1"/>
            </p:cNvSpPr>
            <p:nvPr/>
          </p:nvSpPr>
          <p:spPr bwMode="gray">
            <a:xfrm>
              <a:off x="-6508104" y="7689305"/>
              <a:ext cx="6321425" cy="1571636"/>
            </a:xfrm>
            <a:prstGeom prst="roundRect">
              <a:avLst>
                <a:gd name="adj" fmla="val 8088"/>
              </a:avLst>
            </a:prstGeom>
            <a:solidFill>
              <a:srgbClr val="EAEAEA"/>
            </a:solidFill>
            <a:ln w="28575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marL="123825" indent="-123825" algn="l" defTabSz="1041400" fontAlgn="ctr" latinLnBrk="0">
                <a:spcBef>
                  <a:spcPct val="10000"/>
                </a:spcBef>
                <a:buClr>
                  <a:srgbClr val="006699"/>
                </a:buClr>
                <a:buSzPct val="95000"/>
                <a:buFont typeface="Wingdings" pitchFamily="2" charset="2"/>
                <a:buNone/>
              </a:pPr>
              <a:endParaRPr lang="ko-KR" altLang="en-US" sz="1000">
                <a:latin typeface="나눔고딕" pitchFamily="50" charset="-127"/>
                <a:ea typeface="나눔고딕" pitchFamily="50" charset="-127"/>
                <a:cs typeface="한컴돋움" pitchFamily="18" charset="2"/>
              </a:endParaRPr>
            </a:p>
          </p:txBody>
        </p:sp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-6483076" y="7689305"/>
              <a:ext cx="1437338" cy="708025"/>
              <a:chOff x="625" y="4033"/>
              <a:chExt cx="804" cy="446"/>
            </a:xfrm>
          </p:grpSpPr>
          <p:sp>
            <p:nvSpPr>
              <p:cNvPr id="21" name="AutoShape 16" descr="Untitled-4"/>
              <p:cNvSpPr>
                <a:spLocks noChangeArrowheads="1"/>
              </p:cNvSpPr>
              <p:nvPr/>
            </p:nvSpPr>
            <p:spPr bwMode="gray">
              <a:xfrm flipV="1">
                <a:off x="625" y="4033"/>
                <a:ext cx="804" cy="446"/>
              </a:xfrm>
              <a:prstGeom prst="rtTriangle">
                <a:avLst/>
              </a:prstGeom>
              <a:blipFill dpi="0" rotWithShape="1">
                <a:blip r:embed="rId5" cstate="print"/>
                <a:srcRect/>
                <a:stretch>
                  <a:fillRect/>
                </a:stretch>
              </a:blipFill>
              <a:ln w="38100" algn="ctr">
                <a:solidFill>
                  <a:srgbClr val="86A1CC"/>
                </a:solidFill>
                <a:miter lim="800000"/>
                <a:headEnd/>
                <a:tailEnd/>
              </a:ln>
              <a:effectLst/>
            </p:spPr>
            <p:txBody>
              <a:bodyPr lIns="37471" tIns="37471" rIns="37471" bIns="37471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" name="Rectangle 112"/>
              <p:cNvSpPr>
                <a:spLocks noChangeArrowheads="1"/>
              </p:cNvSpPr>
              <p:nvPr/>
            </p:nvSpPr>
            <p:spPr bwMode="gray">
              <a:xfrm>
                <a:off x="687" y="4093"/>
                <a:ext cx="348" cy="116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1588" lvl="1" defTabSz="1109663"/>
                <a:r>
                  <a:rPr lang="ko-KR" altLang="en-US" sz="1200" b="1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구성 요건</a:t>
                </a:r>
                <a:endParaRPr lang="ko-KR" altLang="en-US" sz="1200" b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7" name="Picture 18" descr="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6139831" y="8146505"/>
              <a:ext cx="1013645" cy="466725"/>
            </a:xfrm>
            <a:prstGeom prst="rect">
              <a:avLst/>
            </a:prstGeom>
            <a:noFill/>
          </p:spPr>
        </p:pic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-5095229" y="7799959"/>
              <a:ext cx="4966990" cy="8535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87313" indent="-87313" defTabSz="1041400" fontAlgn="ctr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en-US" altLang="ko-KR" sz="1000" spc="-7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Android : 2.3</a:t>
              </a:r>
              <a:r>
                <a:rPr lang="ko-KR" altLang="en-US" sz="1000" spc="-7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이상 지원 </a:t>
              </a:r>
              <a:r>
                <a:rPr lang="en-US" altLang="ko-KR" sz="1000" spc="-7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(480x800,720x1280,800x1280 </a:t>
              </a:r>
              <a:r>
                <a:rPr lang="ko-KR" altLang="en-US" sz="1000" spc="-7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해상도 지원</a:t>
              </a:r>
              <a:r>
                <a:rPr lang="en-US" altLang="ko-KR" sz="1000" spc="-7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)</a:t>
              </a:r>
            </a:p>
            <a:p>
              <a:pPr marL="87313" indent="-87313" defTabSz="1041400" fontAlgn="ctr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spc="-7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앱</a:t>
              </a:r>
              <a:r>
                <a:rPr lang="ko-KR" altLang="en-US" sz="1000" spc="-7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 전반에 적용 가능한 세련되고 직관적인 디자인 스타일 개발 및 적용</a:t>
              </a:r>
              <a:endParaRPr lang="en-US" altLang="ko-KR" sz="1000" spc="-7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한컴돋움" pitchFamily="18" charset="2"/>
              </a:endParaRPr>
            </a:p>
            <a:p>
              <a:pPr marL="87313" indent="-87313" defTabSz="1041400" fontAlgn="ctr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spc="-7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하이브리드</a:t>
              </a:r>
              <a:r>
                <a:rPr lang="ko-KR" altLang="en-US" sz="1000" spc="-7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 </a:t>
              </a:r>
              <a:r>
                <a:rPr lang="ko-KR" altLang="en-US" sz="1000" spc="-7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앱으로</a:t>
              </a:r>
              <a:r>
                <a:rPr lang="ko-KR" altLang="en-US" sz="1000" spc="-7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 구성하여 기기 호환 및 </a:t>
              </a:r>
              <a:r>
                <a:rPr lang="ko-KR" altLang="en-US" sz="1000" spc="-7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확장성</a:t>
              </a:r>
              <a:r>
                <a:rPr lang="ko-KR" altLang="en-US" sz="1000" spc="-7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 증가</a:t>
              </a:r>
              <a:endParaRPr lang="en-US" altLang="ko-KR" sz="1000" spc="-7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한컴돋움" pitchFamily="18" charset="2"/>
              </a:endParaRPr>
            </a:p>
            <a:p>
              <a:pPr marL="87313" indent="-87313" defTabSz="1041400" fontAlgn="ctr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spc="-7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앱의</a:t>
              </a:r>
              <a:r>
                <a:rPr lang="ko-KR" altLang="en-US" sz="1000" spc="-7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한컴돋움" pitchFamily="18" charset="2"/>
                </a:rPr>
                <a:t> 특성에 맞는 테마를 적용하여 사용자들의 친숙성 증가</a:t>
              </a:r>
              <a:endParaRPr lang="en-US" altLang="ko-KR" sz="1000" spc="-7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한컴돋움" pitchFamily="18" charset="2"/>
              </a:endParaRPr>
            </a:p>
          </p:txBody>
        </p:sp>
      </p:grpSp>
      <p:pic>
        <p:nvPicPr>
          <p:cNvPr id="172" name="Picture 55" descr="그림2-퍼짐"/>
          <p:cNvPicPr>
            <a:picLocks noChangeAspect="1" noChangeArrowheads="1"/>
          </p:cNvPicPr>
          <p:nvPr/>
        </p:nvPicPr>
        <p:blipFill>
          <a:blip r:embed="rId7" cstate="print">
            <a:lum bright="-12000" contrast="30000"/>
          </a:blip>
          <a:srcRect/>
          <a:stretch>
            <a:fillRect/>
          </a:stretch>
        </p:blipFill>
        <p:spPr bwMode="auto">
          <a:xfrm>
            <a:off x="260350" y="6531624"/>
            <a:ext cx="6340497" cy="138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108"/>
          <p:cNvGrpSpPr/>
          <p:nvPr/>
        </p:nvGrpSpPr>
        <p:grpSpPr>
          <a:xfrm>
            <a:off x="5265204" y="5710129"/>
            <a:ext cx="1322392" cy="931520"/>
            <a:chOff x="5351458" y="6145563"/>
            <a:chExt cx="1322392" cy="931520"/>
          </a:xfrm>
        </p:grpSpPr>
        <p:pic>
          <p:nvPicPr>
            <p:cNvPr id="174" name="Picture 161" descr="조직도 바닥 copy"/>
            <p:cNvPicPr>
              <a:picLocks noChangeAspect="1" noChangeArrowheads="1"/>
            </p:cNvPicPr>
            <p:nvPr/>
          </p:nvPicPr>
          <p:blipFill>
            <a:blip r:embed="rId8" cstate="print"/>
            <a:srcRect l="71307" t="30458" r="7640" b="16560"/>
            <a:stretch>
              <a:fillRect/>
            </a:stretch>
          </p:blipFill>
          <p:spPr bwMode="auto">
            <a:xfrm>
              <a:off x="5373684" y="6145563"/>
              <a:ext cx="1300166" cy="93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5" name="Picture 162" descr="조직도 바닥 copy"/>
            <p:cNvPicPr>
              <a:picLocks noChangeAspect="1" noChangeArrowheads="1"/>
            </p:cNvPicPr>
            <p:nvPr/>
          </p:nvPicPr>
          <p:blipFill>
            <a:blip r:embed="rId9" cstate="print"/>
            <a:srcRect l="49557" t="11751" r="16560" b="78566"/>
            <a:stretch>
              <a:fillRect/>
            </a:stretch>
          </p:blipFill>
          <p:spPr bwMode="auto">
            <a:xfrm>
              <a:off x="5351458" y="6416946"/>
              <a:ext cx="530227" cy="422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295"/>
          <p:cNvGrpSpPr>
            <a:grpSpLocks/>
          </p:cNvGrpSpPr>
          <p:nvPr/>
        </p:nvGrpSpPr>
        <p:grpSpPr bwMode="auto">
          <a:xfrm>
            <a:off x="1908175" y="4232928"/>
            <a:ext cx="3086100" cy="3190875"/>
            <a:chOff x="805" y="2304"/>
            <a:chExt cx="2749" cy="2842"/>
          </a:xfrm>
        </p:grpSpPr>
        <p:pic>
          <p:nvPicPr>
            <p:cNvPr id="177" name="Picture 5" descr="Untitled-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05" y="2304"/>
              <a:ext cx="2749" cy="2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8" name="Picture 4" descr="Untitled-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212" y="2754"/>
              <a:ext cx="1895" cy="1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304"/>
          <p:cNvGrpSpPr>
            <a:grpSpLocks/>
          </p:cNvGrpSpPr>
          <p:nvPr/>
        </p:nvGrpSpPr>
        <p:grpSpPr bwMode="auto">
          <a:xfrm>
            <a:off x="4113208" y="4623962"/>
            <a:ext cx="438150" cy="454025"/>
            <a:chOff x="-1978" y="6483"/>
            <a:chExt cx="276" cy="286"/>
          </a:xfrm>
        </p:grpSpPr>
        <p:sp>
          <p:nvSpPr>
            <p:cNvPr id="180" name="Oval 305"/>
            <p:cNvSpPr>
              <a:spLocks noChangeArrowheads="1"/>
            </p:cNvSpPr>
            <p:nvPr/>
          </p:nvSpPr>
          <p:spPr bwMode="gray">
            <a:xfrm rot="-751431">
              <a:off x="-1898" y="6649"/>
              <a:ext cx="90" cy="89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9" name="Group 306"/>
            <p:cNvGrpSpPr>
              <a:grpSpLocks/>
            </p:cNvGrpSpPr>
            <p:nvPr/>
          </p:nvGrpSpPr>
          <p:grpSpPr bwMode="auto">
            <a:xfrm flipH="1">
              <a:off x="-1971" y="6483"/>
              <a:ext cx="268" cy="267"/>
              <a:chOff x="5916" y="4842"/>
              <a:chExt cx="268" cy="267"/>
            </a:xfrm>
          </p:grpSpPr>
          <p:sp>
            <p:nvSpPr>
              <p:cNvPr id="183" name="Rectangle 307"/>
              <p:cNvSpPr>
                <a:spLocks noChangeArrowheads="1"/>
              </p:cNvSpPr>
              <p:nvPr/>
            </p:nvSpPr>
            <p:spPr bwMode="gray">
              <a:xfrm rot="9628745" flipV="1">
                <a:off x="5932" y="4858"/>
                <a:ext cx="252" cy="251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" name="Rectangle 308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solidFill>
                <a:srgbClr val="648D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Rectangle 309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tint val="89020"/>
                      <a:invGamma/>
                      <a:alpha val="0"/>
                    </a:schemeClr>
                  </a:gs>
                  <a:gs pos="100000">
                    <a:schemeClr val="bg1">
                      <a:alpha val="87000"/>
                    </a:schemeClr>
                  </a:gs>
                </a:gsLst>
                <a:lin ang="18900000" scaled="1"/>
              </a:gra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dirty="0">
                  <a:solidFill>
                    <a:prstClr val="black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86" name="Arc 310"/>
              <p:cNvSpPr>
                <a:spLocks/>
              </p:cNvSpPr>
              <p:nvPr/>
            </p:nvSpPr>
            <p:spPr bwMode="auto">
              <a:xfrm rot="9628744" flipH="1" flipV="1">
                <a:off x="5916" y="4842"/>
                <a:ext cx="252" cy="2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5A87B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182" name="Picture 311" descr="Untitled-1-03"/>
            <p:cNvPicPr>
              <a:picLocks noChangeAspect="1" noChangeArrowheads="1"/>
            </p:cNvPicPr>
            <p:nvPr/>
          </p:nvPicPr>
          <p:blipFill>
            <a:blip r:embed="rId12" cstate="print"/>
            <a:srcRect l="12599" t="14001" r="58357" b="70274"/>
            <a:stretch>
              <a:fillRect/>
            </a:stretch>
          </p:blipFill>
          <p:spPr bwMode="auto">
            <a:xfrm>
              <a:off x="-1978" y="6559"/>
              <a:ext cx="276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그룹 120"/>
          <p:cNvGrpSpPr/>
          <p:nvPr/>
        </p:nvGrpSpPr>
        <p:grpSpPr>
          <a:xfrm>
            <a:off x="728700" y="4205474"/>
            <a:ext cx="1800000" cy="797081"/>
            <a:chOff x="687015" y="4376936"/>
            <a:chExt cx="1800000" cy="797081"/>
          </a:xfrm>
        </p:grpSpPr>
        <p:grpSp>
          <p:nvGrpSpPr>
            <p:cNvPr id="11" name="Group 316"/>
            <p:cNvGrpSpPr>
              <a:grpSpLocks/>
            </p:cNvGrpSpPr>
            <p:nvPr/>
          </p:nvGrpSpPr>
          <p:grpSpPr bwMode="auto">
            <a:xfrm flipH="1">
              <a:off x="687015" y="4376936"/>
              <a:ext cx="1800000" cy="540000"/>
              <a:chOff x="2814" y="2596"/>
              <a:chExt cx="1223" cy="520"/>
            </a:xfrm>
          </p:grpSpPr>
          <p:sp>
            <p:nvSpPr>
              <p:cNvPr id="190" name="Line 317"/>
              <p:cNvSpPr>
                <a:spLocks noChangeShapeType="1"/>
              </p:cNvSpPr>
              <p:nvPr/>
            </p:nvSpPr>
            <p:spPr bwMode="gray">
              <a:xfrm flipV="1">
                <a:off x="2814" y="2596"/>
                <a:ext cx="251" cy="520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Line 318"/>
              <p:cNvSpPr>
                <a:spLocks noChangeShapeType="1"/>
              </p:cNvSpPr>
              <p:nvPr/>
            </p:nvSpPr>
            <p:spPr bwMode="gray">
              <a:xfrm>
                <a:off x="3065" y="2608"/>
                <a:ext cx="972" cy="0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 type="oval" w="med" len="med"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9" name="Rectangle 319"/>
            <p:cNvSpPr>
              <a:spLocks noChangeArrowheads="1"/>
            </p:cNvSpPr>
            <p:nvPr/>
          </p:nvSpPr>
          <p:spPr bwMode="gray">
            <a:xfrm>
              <a:off x="722341" y="4481520"/>
              <a:ext cx="1368830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defTabSz="874713" latinLnBrk="0"/>
              <a:r>
                <a:rPr lang="ko-KR" altLang="en-US" sz="1200" dirty="0" smtClean="0">
                  <a:solidFill>
                    <a:srgbClr val="000000"/>
                  </a:solidFill>
                  <a:latin typeface="산돌고딕B" pitchFamily="18" charset="-127"/>
                  <a:ea typeface="산돌고딕B" pitchFamily="18" charset="-127"/>
                </a:rPr>
                <a:t>관광지 검색 서비스</a:t>
              </a:r>
            </a:p>
            <a:p>
              <a:pPr defTabSz="874713" latinLnBrk="0"/>
              <a:r>
                <a:rPr lang="ko-KR" altLang="en-US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사용자가 찾고자 하는 관광지에 대한 검색 서비스를 제공</a:t>
              </a:r>
              <a:endParaRPr lang="ko-KR" altLang="en-US" sz="1100" dirty="0">
                <a:solidFill>
                  <a:srgbClr val="000000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</p:grpSp>
      <p:grpSp>
        <p:nvGrpSpPr>
          <p:cNvPr id="12" name="Group 353"/>
          <p:cNvGrpSpPr>
            <a:grpSpLocks/>
          </p:cNvGrpSpPr>
          <p:nvPr/>
        </p:nvGrpSpPr>
        <p:grpSpPr bwMode="auto">
          <a:xfrm>
            <a:off x="2348880" y="4606995"/>
            <a:ext cx="438150" cy="454025"/>
            <a:chOff x="-1978" y="6483"/>
            <a:chExt cx="276" cy="286"/>
          </a:xfrm>
        </p:grpSpPr>
        <p:sp>
          <p:nvSpPr>
            <p:cNvPr id="193" name="Oval 354"/>
            <p:cNvSpPr>
              <a:spLocks noChangeArrowheads="1"/>
            </p:cNvSpPr>
            <p:nvPr/>
          </p:nvSpPr>
          <p:spPr bwMode="gray">
            <a:xfrm rot="-751431">
              <a:off x="-1898" y="6649"/>
              <a:ext cx="90" cy="89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13" name="Group 355"/>
            <p:cNvGrpSpPr>
              <a:grpSpLocks/>
            </p:cNvGrpSpPr>
            <p:nvPr/>
          </p:nvGrpSpPr>
          <p:grpSpPr bwMode="auto">
            <a:xfrm flipH="1">
              <a:off x="-1971" y="6483"/>
              <a:ext cx="268" cy="267"/>
              <a:chOff x="5916" y="4842"/>
              <a:chExt cx="268" cy="267"/>
            </a:xfrm>
          </p:grpSpPr>
          <p:sp>
            <p:nvSpPr>
              <p:cNvPr id="196" name="Rectangle 356"/>
              <p:cNvSpPr>
                <a:spLocks noChangeArrowheads="1"/>
              </p:cNvSpPr>
              <p:nvPr/>
            </p:nvSpPr>
            <p:spPr bwMode="gray">
              <a:xfrm rot="9628745" flipV="1">
                <a:off x="5932" y="4858"/>
                <a:ext cx="252" cy="251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" name="Rectangle 357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solidFill>
                <a:srgbClr val="648D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" name="Rectangle 358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tint val="89020"/>
                      <a:invGamma/>
                      <a:alpha val="0"/>
                    </a:schemeClr>
                  </a:gs>
                  <a:gs pos="100000">
                    <a:schemeClr val="bg1">
                      <a:alpha val="87000"/>
                    </a:schemeClr>
                  </a:gs>
                </a:gsLst>
                <a:lin ang="18900000" scaled="1"/>
              </a:gra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dirty="0">
                  <a:solidFill>
                    <a:prstClr val="black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99" name="Arc 359"/>
              <p:cNvSpPr>
                <a:spLocks/>
              </p:cNvSpPr>
              <p:nvPr/>
            </p:nvSpPr>
            <p:spPr bwMode="auto">
              <a:xfrm rot="9628744" flipH="1" flipV="1">
                <a:off x="5916" y="4842"/>
                <a:ext cx="252" cy="2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5A87B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195" name="Picture 360" descr="Untitled-1-03"/>
            <p:cNvPicPr>
              <a:picLocks noChangeAspect="1" noChangeArrowheads="1"/>
            </p:cNvPicPr>
            <p:nvPr/>
          </p:nvPicPr>
          <p:blipFill>
            <a:blip r:embed="rId12" cstate="print"/>
            <a:srcRect l="12599" t="14001" r="58357" b="70274"/>
            <a:stretch>
              <a:fillRect/>
            </a:stretch>
          </p:blipFill>
          <p:spPr bwMode="auto">
            <a:xfrm>
              <a:off x="-1978" y="6559"/>
              <a:ext cx="276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그룹 107"/>
          <p:cNvGrpSpPr/>
          <p:nvPr/>
        </p:nvGrpSpPr>
        <p:grpSpPr>
          <a:xfrm>
            <a:off x="614326" y="5237493"/>
            <a:ext cx="1410518" cy="680021"/>
            <a:chOff x="404664" y="4844988"/>
            <a:chExt cx="1410518" cy="680021"/>
          </a:xfrm>
        </p:grpSpPr>
        <p:pic>
          <p:nvPicPr>
            <p:cNvPr id="201" name="Picture 162" descr="조직도 바닥 copy"/>
            <p:cNvPicPr>
              <a:picLocks noChangeAspect="1" noChangeArrowheads="1"/>
            </p:cNvPicPr>
            <p:nvPr/>
          </p:nvPicPr>
          <p:blipFill>
            <a:blip r:embed="rId9" cstate="print"/>
            <a:srcRect l="49557" t="11751" r="16560" b="78566"/>
            <a:stretch>
              <a:fillRect/>
            </a:stretch>
          </p:blipFill>
          <p:spPr bwMode="auto">
            <a:xfrm>
              <a:off x="404664" y="4844988"/>
              <a:ext cx="5302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2" name="Picture 156" descr="원통구리"/>
            <p:cNvPicPr>
              <a:picLocks noChangeAspect="1" noChangeArrowheads="1"/>
            </p:cNvPicPr>
            <p:nvPr/>
          </p:nvPicPr>
          <p:blipFill>
            <a:blip r:embed="rId13" cstate="print"/>
            <a:srcRect l="4128" t="26543" r="66565" b="16721"/>
            <a:stretch>
              <a:fillRect/>
            </a:stretch>
          </p:blipFill>
          <p:spPr bwMode="auto">
            <a:xfrm>
              <a:off x="908720" y="4916996"/>
              <a:ext cx="906462" cy="608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그룹 115"/>
          <p:cNvGrpSpPr/>
          <p:nvPr/>
        </p:nvGrpSpPr>
        <p:grpSpPr>
          <a:xfrm>
            <a:off x="728699" y="6738949"/>
            <a:ext cx="1800001" cy="734326"/>
            <a:chOff x="656692" y="6629994"/>
            <a:chExt cx="1779588" cy="737680"/>
          </a:xfrm>
        </p:grpSpPr>
        <p:sp>
          <p:nvSpPr>
            <p:cNvPr id="204" name="Rectangle 323"/>
            <p:cNvSpPr>
              <a:spLocks noChangeArrowheads="1"/>
            </p:cNvSpPr>
            <p:nvPr/>
          </p:nvSpPr>
          <p:spPr bwMode="gray">
            <a:xfrm>
              <a:off x="656693" y="6629994"/>
              <a:ext cx="1637402" cy="695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defTabSz="874713" latinLnBrk="0"/>
              <a:r>
                <a:rPr lang="ko-KR" altLang="en-US" sz="1200" dirty="0" smtClean="0">
                  <a:solidFill>
                    <a:srgbClr val="000000"/>
                  </a:solidFill>
                  <a:latin typeface="산돌고딕B" pitchFamily="18" charset="-127"/>
                  <a:ea typeface="산돌고딕B" pitchFamily="18" charset="-127"/>
                </a:rPr>
                <a:t>관광지 리뷰 서비스</a:t>
              </a:r>
            </a:p>
            <a:p>
              <a:pPr defTabSz="874713" latinLnBrk="0"/>
              <a:r>
                <a:rPr lang="ko-KR" altLang="en-US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사용자간의 의사소통을 위해 리뷰를 공유함으로써 신뢰성 있는 정보 안내</a:t>
              </a:r>
              <a:endParaRPr lang="en-US" altLang="ko-KR" sz="1100" dirty="0" smtClean="0">
                <a:solidFill>
                  <a:srgbClr val="000000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grpSp>
          <p:nvGrpSpPr>
            <p:cNvPr id="23" name="Group 316"/>
            <p:cNvGrpSpPr>
              <a:grpSpLocks/>
            </p:cNvGrpSpPr>
            <p:nvPr/>
          </p:nvGrpSpPr>
          <p:grpSpPr bwMode="auto">
            <a:xfrm flipH="1" flipV="1">
              <a:off x="656692" y="6825208"/>
              <a:ext cx="1779588" cy="542466"/>
              <a:chOff x="2814" y="2596"/>
              <a:chExt cx="1223" cy="520"/>
            </a:xfrm>
          </p:grpSpPr>
          <p:sp>
            <p:nvSpPr>
              <p:cNvPr id="206" name="Line 317"/>
              <p:cNvSpPr>
                <a:spLocks noChangeShapeType="1"/>
              </p:cNvSpPr>
              <p:nvPr/>
            </p:nvSpPr>
            <p:spPr bwMode="gray">
              <a:xfrm flipV="1">
                <a:off x="2814" y="2596"/>
                <a:ext cx="251" cy="520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Line 318"/>
              <p:cNvSpPr>
                <a:spLocks noChangeShapeType="1"/>
              </p:cNvSpPr>
              <p:nvPr/>
            </p:nvSpPr>
            <p:spPr bwMode="gray">
              <a:xfrm>
                <a:off x="3065" y="2608"/>
                <a:ext cx="972" cy="0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 type="oval" w="med" len="med"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" name="Group 337"/>
          <p:cNvGrpSpPr>
            <a:grpSpLocks/>
          </p:cNvGrpSpPr>
          <p:nvPr/>
        </p:nvGrpSpPr>
        <p:grpSpPr bwMode="auto">
          <a:xfrm>
            <a:off x="2348680" y="6681252"/>
            <a:ext cx="438150" cy="454025"/>
            <a:chOff x="-1978" y="6483"/>
            <a:chExt cx="276" cy="286"/>
          </a:xfrm>
        </p:grpSpPr>
        <p:sp>
          <p:nvSpPr>
            <p:cNvPr id="209" name="Oval 338"/>
            <p:cNvSpPr>
              <a:spLocks noChangeArrowheads="1"/>
            </p:cNvSpPr>
            <p:nvPr/>
          </p:nvSpPr>
          <p:spPr bwMode="gray">
            <a:xfrm rot="-751431">
              <a:off x="-1898" y="6649"/>
              <a:ext cx="90" cy="89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25" name="Group 339"/>
            <p:cNvGrpSpPr>
              <a:grpSpLocks/>
            </p:cNvGrpSpPr>
            <p:nvPr/>
          </p:nvGrpSpPr>
          <p:grpSpPr bwMode="auto">
            <a:xfrm flipH="1">
              <a:off x="-1971" y="6483"/>
              <a:ext cx="268" cy="267"/>
              <a:chOff x="5916" y="4842"/>
              <a:chExt cx="268" cy="267"/>
            </a:xfrm>
          </p:grpSpPr>
          <p:sp>
            <p:nvSpPr>
              <p:cNvPr id="212" name="Rectangle 340"/>
              <p:cNvSpPr>
                <a:spLocks noChangeArrowheads="1"/>
              </p:cNvSpPr>
              <p:nvPr/>
            </p:nvSpPr>
            <p:spPr bwMode="gray">
              <a:xfrm rot="9628745" flipV="1">
                <a:off x="5932" y="4858"/>
                <a:ext cx="252" cy="251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Rectangle 341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solidFill>
                <a:srgbClr val="648D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" name="Rectangle 342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tint val="89020"/>
                      <a:invGamma/>
                      <a:alpha val="0"/>
                    </a:schemeClr>
                  </a:gs>
                  <a:gs pos="100000">
                    <a:schemeClr val="bg1">
                      <a:alpha val="87000"/>
                    </a:schemeClr>
                  </a:gs>
                </a:gsLst>
                <a:lin ang="18900000" scaled="1"/>
              </a:gra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dirty="0">
                  <a:solidFill>
                    <a:prstClr val="black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5" name="Arc 343"/>
              <p:cNvSpPr>
                <a:spLocks/>
              </p:cNvSpPr>
              <p:nvPr/>
            </p:nvSpPr>
            <p:spPr bwMode="auto">
              <a:xfrm rot="9628744" flipH="1" flipV="1">
                <a:off x="5916" y="4842"/>
                <a:ext cx="252" cy="2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5A87B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211" name="Picture 344" descr="Untitled-1-03"/>
            <p:cNvPicPr>
              <a:picLocks noChangeAspect="1" noChangeArrowheads="1"/>
            </p:cNvPicPr>
            <p:nvPr/>
          </p:nvPicPr>
          <p:blipFill>
            <a:blip r:embed="rId12" cstate="print"/>
            <a:srcRect l="12599" t="14001" r="58357" b="70274"/>
            <a:stretch>
              <a:fillRect/>
            </a:stretch>
          </p:blipFill>
          <p:spPr bwMode="auto">
            <a:xfrm>
              <a:off x="-1978" y="6559"/>
              <a:ext cx="276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" name="그룹 118"/>
          <p:cNvGrpSpPr/>
          <p:nvPr/>
        </p:nvGrpSpPr>
        <p:grpSpPr>
          <a:xfrm>
            <a:off x="4349671" y="6738950"/>
            <a:ext cx="1995653" cy="734330"/>
            <a:chOff x="4400985" y="6630878"/>
            <a:chExt cx="1995653" cy="734330"/>
          </a:xfrm>
        </p:grpSpPr>
        <p:grpSp>
          <p:nvGrpSpPr>
            <p:cNvPr id="27" name="Group 312"/>
            <p:cNvGrpSpPr>
              <a:grpSpLocks/>
            </p:cNvGrpSpPr>
            <p:nvPr/>
          </p:nvGrpSpPr>
          <p:grpSpPr bwMode="auto">
            <a:xfrm flipV="1">
              <a:off x="4400985" y="6825208"/>
              <a:ext cx="1800324" cy="540000"/>
              <a:chOff x="2814" y="2596"/>
              <a:chExt cx="1223" cy="520"/>
            </a:xfrm>
          </p:grpSpPr>
          <p:sp>
            <p:nvSpPr>
              <p:cNvPr id="219" name="Line 313"/>
              <p:cNvSpPr>
                <a:spLocks noChangeShapeType="1"/>
              </p:cNvSpPr>
              <p:nvPr/>
            </p:nvSpPr>
            <p:spPr bwMode="gray">
              <a:xfrm flipV="1">
                <a:off x="2814" y="2596"/>
                <a:ext cx="251" cy="520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Line 314"/>
              <p:cNvSpPr>
                <a:spLocks noChangeShapeType="1"/>
              </p:cNvSpPr>
              <p:nvPr/>
            </p:nvSpPr>
            <p:spPr bwMode="gray">
              <a:xfrm>
                <a:off x="3065" y="2608"/>
                <a:ext cx="972" cy="0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 type="oval" w="med" len="med"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8" name="Rectangle 315"/>
            <p:cNvSpPr>
              <a:spLocks noChangeArrowheads="1"/>
            </p:cNvSpPr>
            <p:nvPr/>
          </p:nvSpPr>
          <p:spPr bwMode="gray">
            <a:xfrm>
              <a:off x="4776458" y="6630878"/>
              <a:ext cx="1620180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defTabSz="874713" latinLnBrk="0"/>
              <a:r>
                <a:rPr lang="ko-KR" altLang="en-US" sz="1200" dirty="0" err="1" smtClean="0">
                  <a:solidFill>
                    <a:srgbClr val="000000"/>
                  </a:solidFill>
                  <a:latin typeface="산돌고딕B" pitchFamily="18" charset="-127"/>
                  <a:ea typeface="산돌고딕B" pitchFamily="18" charset="-127"/>
                </a:rPr>
                <a:t>카풀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산돌고딕B" pitchFamily="18" charset="-127"/>
                  <a:ea typeface="산돌고딕B" pitchFamily="18" charset="-127"/>
                </a:rPr>
                <a:t> 서비스</a:t>
              </a:r>
            </a:p>
            <a:p>
              <a:pPr defTabSz="874713" latinLnBrk="0"/>
              <a:r>
                <a:rPr lang="ko-KR" altLang="en-US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여행 친구를 만들거나 경비를 절약할 수 있도록 </a:t>
              </a:r>
              <a:r>
                <a:rPr lang="ko-KR" altLang="en-US" sz="1100" dirty="0" err="1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카풀</a:t>
              </a:r>
              <a:r>
                <a:rPr lang="ko-KR" altLang="en-US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 서비스 제공</a:t>
              </a:r>
            </a:p>
          </p:txBody>
        </p:sp>
      </p:grpSp>
      <p:grpSp>
        <p:nvGrpSpPr>
          <p:cNvPr id="28" name="그룹 115"/>
          <p:cNvGrpSpPr/>
          <p:nvPr/>
        </p:nvGrpSpPr>
        <p:grpSpPr>
          <a:xfrm>
            <a:off x="214015" y="5463496"/>
            <a:ext cx="2026655" cy="749708"/>
            <a:chOff x="432608" y="6614541"/>
            <a:chExt cx="2003673" cy="753133"/>
          </a:xfrm>
        </p:grpSpPr>
        <p:grpSp>
          <p:nvGrpSpPr>
            <p:cNvPr id="29" name="Group 316"/>
            <p:cNvGrpSpPr>
              <a:grpSpLocks/>
            </p:cNvGrpSpPr>
            <p:nvPr/>
          </p:nvGrpSpPr>
          <p:grpSpPr bwMode="auto">
            <a:xfrm flipH="1" flipV="1">
              <a:off x="432608" y="6825208"/>
              <a:ext cx="2003673" cy="542466"/>
              <a:chOff x="2814" y="2596"/>
              <a:chExt cx="1377" cy="520"/>
            </a:xfrm>
          </p:grpSpPr>
          <p:sp>
            <p:nvSpPr>
              <p:cNvPr id="224" name="Line 317"/>
              <p:cNvSpPr>
                <a:spLocks noChangeShapeType="1"/>
              </p:cNvSpPr>
              <p:nvPr/>
            </p:nvSpPr>
            <p:spPr bwMode="gray">
              <a:xfrm flipV="1">
                <a:off x="2814" y="2596"/>
                <a:ext cx="251" cy="520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Line 318"/>
              <p:cNvSpPr>
                <a:spLocks noChangeShapeType="1"/>
              </p:cNvSpPr>
              <p:nvPr/>
            </p:nvSpPr>
            <p:spPr bwMode="gray">
              <a:xfrm>
                <a:off x="3065" y="2608"/>
                <a:ext cx="1126" cy="32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 type="oval" w="med" len="med"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2" name="Rectangle 323"/>
            <p:cNvSpPr>
              <a:spLocks noChangeArrowheads="1"/>
            </p:cNvSpPr>
            <p:nvPr/>
          </p:nvSpPr>
          <p:spPr bwMode="gray">
            <a:xfrm>
              <a:off x="503508" y="6614541"/>
              <a:ext cx="1718738" cy="6956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defTabSz="874713" latinLnBrk="0"/>
              <a:r>
                <a:rPr lang="ko-KR" altLang="en-US" sz="1200" dirty="0" smtClean="0">
                  <a:solidFill>
                    <a:srgbClr val="000000"/>
                  </a:solidFill>
                  <a:latin typeface="산돌고딕B" pitchFamily="18" charset="-127"/>
                  <a:ea typeface="산돌고딕B" pitchFamily="18" charset="-127"/>
                </a:rPr>
                <a:t>관광지 정보 안내 서비스</a:t>
              </a:r>
            </a:p>
            <a:p>
              <a:pPr defTabSz="874713" latinLnBrk="0"/>
              <a:r>
                <a:rPr lang="ko-KR" altLang="en-US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관광지의 연락처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주소등과 같은 정보에 대해 사용자에게 알려주는 서비스</a:t>
              </a:r>
              <a:endParaRPr lang="en-US" altLang="ko-KR" sz="1100" dirty="0" smtClean="0">
                <a:solidFill>
                  <a:srgbClr val="000000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</p:grpSp>
      <p:grpSp>
        <p:nvGrpSpPr>
          <p:cNvPr id="30" name="Group 337"/>
          <p:cNvGrpSpPr>
            <a:grpSpLocks/>
          </p:cNvGrpSpPr>
          <p:nvPr/>
        </p:nvGrpSpPr>
        <p:grpSpPr bwMode="auto">
          <a:xfrm>
            <a:off x="1952836" y="5615107"/>
            <a:ext cx="438150" cy="454025"/>
            <a:chOff x="-1978" y="6483"/>
            <a:chExt cx="276" cy="286"/>
          </a:xfrm>
        </p:grpSpPr>
        <p:sp>
          <p:nvSpPr>
            <p:cNvPr id="227" name="Oval 338"/>
            <p:cNvSpPr>
              <a:spLocks noChangeArrowheads="1"/>
            </p:cNvSpPr>
            <p:nvPr/>
          </p:nvSpPr>
          <p:spPr bwMode="gray">
            <a:xfrm rot="-751431">
              <a:off x="-1898" y="6649"/>
              <a:ext cx="90" cy="89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31" name="Group 339"/>
            <p:cNvGrpSpPr>
              <a:grpSpLocks/>
            </p:cNvGrpSpPr>
            <p:nvPr/>
          </p:nvGrpSpPr>
          <p:grpSpPr bwMode="auto">
            <a:xfrm flipH="1">
              <a:off x="-1971" y="6483"/>
              <a:ext cx="268" cy="267"/>
              <a:chOff x="5916" y="4842"/>
              <a:chExt cx="268" cy="267"/>
            </a:xfrm>
          </p:grpSpPr>
          <p:sp>
            <p:nvSpPr>
              <p:cNvPr id="230" name="Rectangle 340"/>
              <p:cNvSpPr>
                <a:spLocks noChangeArrowheads="1"/>
              </p:cNvSpPr>
              <p:nvPr/>
            </p:nvSpPr>
            <p:spPr bwMode="gray">
              <a:xfrm rot="9628745" flipV="1">
                <a:off x="5932" y="4858"/>
                <a:ext cx="252" cy="251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" name="Rectangle 341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solidFill>
                <a:srgbClr val="648D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Rectangle 342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tint val="89020"/>
                      <a:invGamma/>
                      <a:alpha val="0"/>
                    </a:schemeClr>
                  </a:gs>
                  <a:gs pos="100000">
                    <a:schemeClr val="bg1">
                      <a:alpha val="87000"/>
                    </a:schemeClr>
                  </a:gs>
                </a:gsLst>
                <a:lin ang="18900000" scaled="1"/>
              </a:gra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dirty="0">
                  <a:solidFill>
                    <a:prstClr val="black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33" name="Arc 343"/>
              <p:cNvSpPr>
                <a:spLocks/>
              </p:cNvSpPr>
              <p:nvPr/>
            </p:nvSpPr>
            <p:spPr bwMode="auto">
              <a:xfrm rot="9628744" flipH="1" flipV="1">
                <a:off x="5916" y="4842"/>
                <a:ext cx="252" cy="2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5A87B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229" name="Picture 344" descr="Untitled-1-03"/>
            <p:cNvPicPr>
              <a:picLocks noChangeAspect="1" noChangeArrowheads="1"/>
            </p:cNvPicPr>
            <p:nvPr/>
          </p:nvPicPr>
          <p:blipFill>
            <a:blip r:embed="rId12" cstate="print"/>
            <a:srcRect l="12599" t="14001" r="58357" b="70274"/>
            <a:stretch>
              <a:fillRect/>
            </a:stretch>
          </p:blipFill>
          <p:spPr bwMode="auto">
            <a:xfrm>
              <a:off x="-1978" y="6559"/>
              <a:ext cx="276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6" name="그룹 118"/>
          <p:cNvGrpSpPr/>
          <p:nvPr/>
        </p:nvGrpSpPr>
        <p:grpSpPr>
          <a:xfrm>
            <a:off x="4689149" y="5492535"/>
            <a:ext cx="1943425" cy="720681"/>
            <a:chOff x="4400985" y="6644527"/>
            <a:chExt cx="1943425" cy="720681"/>
          </a:xfrm>
        </p:grpSpPr>
        <p:grpSp>
          <p:nvGrpSpPr>
            <p:cNvPr id="228" name="Group 312"/>
            <p:cNvGrpSpPr>
              <a:grpSpLocks/>
            </p:cNvGrpSpPr>
            <p:nvPr/>
          </p:nvGrpSpPr>
          <p:grpSpPr bwMode="auto">
            <a:xfrm flipV="1">
              <a:off x="4400985" y="6825208"/>
              <a:ext cx="1800324" cy="540000"/>
              <a:chOff x="2814" y="2596"/>
              <a:chExt cx="1223" cy="520"/>
            </a:xfrm>
          </p:grpSpPr>
          <p:sp>
            <p:nvSpPr>
              <p:cNvPr id="237" name="Line 313"/>
              <p:cNvSpPr>
                <a:spLocks noChangeShapeType="1"/>
              </p:cNvSpPr>
              <p:nvPr/>
            </p:nvSpPr>
            <p:spPr bwMode="gray">
              <a:xfrm flipV="1">
                <a:off x="2814" y="2596"/>
                <a:ext cx="251" cy="520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Line 314"/>
              <p:cNvSpPr>
                <a:spLocks noChangeShapeType="1"/>
              </p:cNvSpPr>
              <p:nvPr/>
            </p:nvSpPr>
            <p:spPr bwMode="gray">
              <a:xfrm>
                <a:off x="3065" y="2608"/>
                <a:ext cx="972" cy="0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 type="oval" w="med" len="med"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6" name="Rectangle 315"/>
            <p:cNvSpPr>
              <a:spLocks noChangeArrowheads="1"/>
            </p:cNvSpPr>
            <p:nvPr/>
          </p:nvSpPr>
          <p:spPr bwMode="gray">
            <a:xfrm>
              <a:off x="4797019" y="6644527"/>
              <a:ext cx="1547391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defTabSz="874713" latinLnBrk="0"/>
              <a:r>
                <a:rPr lang="ko-KR" altLang="en-US" sz="1200" dirty="0" smtClean="0">
                  <a:solidFill>
                    <a:srgbClr val="000000"/>
                  </a:solidFill>
                  <a:latin typeface="산돌고딕B" pitchFamily="18" charset="-127"/>
                  <a:ea typeface="산돌고딕B" pitchFamily="18" charset="-127"/>
                </a:rPr>
                <a:t>관광지 길안내 서비스</a:t>
              </a:r>
            </a:p>
            <a:p>
              <a:pPr defTabSz="874713" latinLnBrk="0"/>
              <a:r>
                <a:rPr lang="ko-KR" altLang="en-US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자동차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대중교통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, </a:t>
              </a:r>
              <a:r>
                <a:rPr lang="ko-KR" altLang="en-US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도보 각각의 특성화된 길안내 서비스를 제공</a:t>
              </a:r>
            </a:p>
          </p:txBody>
        </p:sp>
      </p:grpSp>
      <p:grpSp>
        <p:nvGrpSpPr>
          <p:cNvPr id="234" name="그룹 119"/>
          <p:cNvGrpSpPr/>
          <p:nvPr/>
        </p:nvGrpSpPr>
        <p:grpSpPr>
          <a:xfrm>
            <a:off x="4349671" y="4196924"/>
            <a:ext cx="2211677" cy="612267"/>
            <a:chOff x="4240745" y="4376936"/>
            <a:chExt cx="2211677" cy="612267"/>
          </a:xfrm>
        </p:grpSpPr>
        <p:grpSp>
          <p:nvGrpSpPr>
            <p:cNvPr id="235" name="그룹 117"/>
            <p:cNvGrpSpPr/>
            <p:nvPr/>
          </p:nvGrpSpPr>
          <p:grpSpPr>
            <a:xfrm>
              <a:off x="4240745" y="4376936"/>
              <a:ext cx="1800000" cy="540000"/>
              <a:chOff x="4240745" y="4376936"/>
              <a:chExt cx="1852551" cy="825500"/>
            </a:xfrm>
          </p:grpSpPr>
          <p:sp>
            <p:nvSpPr>
              <p:cNvPr id="242" name="Line 301"/>
              <p:cNvSpPr>
                <a:spLocks noChangeShapeType="1"/>
              </p:cNvSpPr>
              <p:nvPr/>
            </p:nvSpPr>
            <p:spPr bwMode="gray">
              <a:xfrm flipV="1">
                <a:off x="4240745" y="4376936"/>
                <a:ext cx="380205" cy="825500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Line 302"/>
              <p:cNvSpPr>
                <a:spLocks noChangeShapeType="1"/>
              </p:cNvSpPr>
              <p:nvPr/>
            </p:nvSpPr>
            <p:spPr bwMode="gray">
              <a:xfrm>
                <a:off x="4620950" y="4395986"/>
                <a:ext cx="1472346" cy="0"/>
              </a:xfrm>
              <a:prstGeom prst="line">
                <a:avLst/>
              </a:prstGeom>
              <a:noFill/>
              <a:ln w="1016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/>
                <a:tailEnd type="oval" w="med" len="med"/>
              </a:ln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1" name="Rectangle 303"/>
            <p:cNvSpPr>
              <a:spLocks noChangeArrowheads="1"/>
            </p:cNvSpPr>
            <p:nvPr/>
          </p:nvSpPr>
          <p:spPr bwMode="gray">
            <a:xfrm>
              <a:off x="4616999" y="4465983"/>
              <a:ext cx="183542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defTabSz="874713" latinLnBrk="0"/>
              <a:r>
                <a:rPr lang="ko-KR" altLang="en-US" sz="1200" dirty="0" smtClean="0">
                  <a:solidFill>
                    <a:srgbClr val="000000"/>
                  </a:solidFill>
                  <a:latin typeface="산돌고딕B" pitchFamily="18" charset="-127"/>
                  <a:ea typeface="산돌고딕B" pitchFamily="18" charset="-127"/>
                </a:rPr>
                <a:t>관광지 지역별 </a:t>
              </a:r>
              <a:r>
                <a:rPr lang="ko-KR" altLang="en-US" sz="1200" dirty="0" err="1" smtClean="0">
                  <a:solidFill>
                    <a:srgbClr val="000000"/>
                  </a:solidFill>
                  <a:latin typeface="산돌고딕B" pitchFamily="18" charset="-127"/>
                  <a:ea typeface="산돌고딕B" pitchFamily="18" charset="-127"/>
                </a:rPr>
                <a:t>리스팅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산돌고딕B" pitchFamily="18" charset="-127"/>
                  <a:ea typeface="산돌고딕B" pitchFamily="18" charset="-127"/>
                </a:rPr>
                <a:t> 서비스</a:t>
              </a:r>
            </a:p>
            <a:p>
              <a:pPr lvl="0" defTabSz="874713" latinLnBrk="0"/>
              <a:r>
                <a:rPr lang="ko-KR" altLang="en-US" sz="1100" dirty="0" smtClean="0">
                  <a:solidFill>
                    <a:srgbClr val="000000"/>
                  </a:solidFill>
                  <a:latin typeface="Rix모던고딕 L" pitchFamily="18" charset="-127"/>
                  <a:ea typeface="Rix모던고딕 L" pitchFamily="18" charset="-127"/>
                </a:rPr>
                <a:t>관광지에 대한 정보를 지역별로 분류하여 사용자에게 안내</a:t>
              </a:r>
            </a:p>
          </p:txBody>
        </p:sp>
      </p:grpSp>
      <p:grpSp>
        <p:nvGrpSpPr>
          <p:cNvPr id="239" name="Group 329"/>
          <p:cNvGrpSpPr>
            <a:grpSpLocks/>
          </p:cNvGrpSpPr>
          <p:nvPr/>
        </p:nvGrpSpPr>
        <p:grpSpPr bwMode="auto">
          <a:xfrm>
            <a:off x="4467014" y="5615107"/>
            <a:ext cx="438150" cy="454025"/>
            <a:chOff x="-1978" y="6483"/>
            <a:chExt cx="276" cy="286"/>
          </a:xfrm>
        </p:grpSpPr>
        <p:sp>
          <p:nvSpPr>
            <p:cNvPr id="245" name="Oval 330"/>
            <p:cNvSpPr>
              <a:spLocks noChangeArrowheads="1"/>
            </p:cNvSpPr>
            <p:nvPr/>
          </p:nvSpPr>
          <p:spPr bwMode="gray">
            <a:xfrm rot="-751431">
              <a:off x="-1898" y="6649"/>
              <a:ext cx="90" cy="89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240" name="Group 331"/>
            <p:cNvGrpSpPr>
              <a:grpSpLocks/>
            </p:cNvGrpSpPr>
            <p:nvPr/>
          </p:nvGrpSpPr>
          <p:grpSpPr bwMode="auto">
            <a:xfrm flipH="1">
              <a:off x="-1971" y="6483"/>
              <a:ext cx="268" cy="267"/>
              <a:chOff x="5916" y="4842"/>
              <a:chExt cx="268" cy="267"/>
            </a:xfrm>
          </p:grpSpPr>
          <p:sp>
            <p:nvSpPr>
              <p:cNvPr id="248" name="Rectangle 332"/>
              <p:cNvSpPr>
                <a:spLocks noChangeArrowheads="1"/>
              </p:cNvSpPr>
              <p:nvPr/>
            </p:nvSpPr>
            <p:spPr bwMode="gray">
              <a:xfrm rot="9628745" flipV="1">
                <a:off x="5932" y="4858"/>
                <a:ext cx="252" cy="251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Rectangle 333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solidFill>
                <a:srgbClr val="648D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" name="Rectangle 334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tint val="89020"/>
                      <a:invGamma/>
                      <a:alpha val="0"/>
                    </a:schemeClr>
                  </a:gs>
                  <a:gs pos="100000">
                    <a:schemeClr val="bg1">
                      <a:alpha val="87000"/>
                    </a:schemeClr>
                  </a:gs>
                </a:gsLst>
                <a:lin ang="18900000" scaled="1"/>
              </a:gra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dirty="0">
                  <a:solidFill>
                    <a:prstClr val="black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51" name="Arc 335"/>
              <p:cNvSpPr>
                <a:spLocks/>
              </p:cNvSpPr>
              <p:nvPr/>
            </p:nvSpPr>
            <p:spPr bwMode="auto">
              <a:xfrm rot="9628744" flipH="1" flipV="1">
                <a:off x="5916" y="4842"/>
                <a:ext cx="252" cy="2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5A87B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247" name="Picture 336" descr="Untitled-1-03"/>
            <p:cNvPicPr>
              <a:picLocks noChangeAspect="1" noChangeArrowheads="1"/>
            </p:cNvPicPr>
            <p:nvPr/>
          </p:nvPicPr>
          <p:blipFill>
            <a:blip r:embed="rId12" cstate="print"/>
            <a:srcRect l="12599" t="14001" r="58357" b="70274"/>
            <a:stretch>
              <a:fillRect/>
            </a:stretch>
          </p:blipFill>
          <p:spPr bwMode="auto">
            <a:xfrm>
              <a:off x="-1978" y="6559"/>
              <a:ext cx="276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4" name="Group 329"/>
          <p:cNvGrpSpPr>
            <a:grpSpLocks/>
          </p:cNvGrpSpPr>
          <p:nvPr/>
        </p:nvGrpSpPr>
        <p:grpSpPr bwMode="auto">
          <a:xfrm>
            <a:off x="4113208" y="6681252"/>
            <a:ext cx="438150" cy="454025"/>
            <a:chOff x="-1978" y="6483"/>
            <a:chExt cx="276" cy="286"/>
          </a:xfrm>
        </p:grpSpPr>
        <p:sp>
          <p:nvSpPr>
            <p:cNvPr id="253" name="Oval 330"/>
            <p:cNvSpPr>
              <a:spLocks noChangeArrowheads="1"/>
            </p:cNvSpPr>
            <p:nvPr/>
          </p:nvSpPr>
          <p:spPr bwMode="gray">
            <a:xfrm rot="-751431">
              <a:off x="-1898" y="6649"/>
              <a:ext cx="90" cy="89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246" name="Group 331"/>
            <p:cNvGrpSpPr>
              <a:grpSpLocks/>
            </p:cNvGrpSpPr>
            <p:nvPr/>
          </p:nvGrpSpPr>
          <p:grpSpPr bwMode="auto">
            <a:xfrm flipH="1">
              <a:off x="-1971" y="6483"/>
              <a:ext cx="268" cy="267"/>
              <a:chOff x="5916" y="4842"/>
              <a:chExt cx="268" cy="267"/>
            </a:xfrm>
          </p:grpSpPr>
          <p:sp>
            <p:nvSpPr>
              <p:cNvPr id="256" name="Rectangle 332"/>
              <p:cNvSpPr>
                <a:spLocks noChangeArrowheads="1"/>
              </p:cNvSpPr>
              <p:nvPr/>
            </p:nvSpPr>
            <p:spPr bwMode="gray">
              <a:xfrm rot="9628745" flipV="1">
                <a:off x="5932" y="4858"/>
                <a:ext cx="252" cy="251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" name="Rectangle 333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solidFill>
                <a:srgbClr val="648D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" name="Rectangle 334"/>
              <p:cNvSpPr>
                <a:spLocks noChangeArrowheads="1"/>
              </p:cNvSpPr>
              <p:nvPr/>
            </p:nvSpPr>
            <p:spPr bwMode="gray">
              <a:xfrm rot="9628745" flipV="1">
                <a:off x="5916" y="4842"/>
                <a:ext cx="252" cy="251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gamma/>
                      <a:tint val="89020"/>
                      <a:invGamma/>
                      <a:alpha val="0"/>
                    </a:schemeClr>
                  </a:gs>
                  <a:gs pos="100000">
                    <a:schemeClr val="bg1">
                      <a:alpha val="87000"/>
                    </a:schemeClr>
                  </a:gs>
                </a:gsLst>
                <a:lin ang="18900000" scaled="1"/>
              </a:gra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dirty="0">
                  <a:solidFill>
                    <a:prstClr val="black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59" name="Arc 335"/>
              <p:cNvSpPr>
                <a:spLocks/>
              </p:cNvSpPr>
              <p:nvPr/>
            </p:nvSpPr>
            <p:spPr bwMode="auto">
              <a:xfrm rot="9628744" flipH="1" flipV="1">
                <a:off x="5916" y="4842"/>
                <a:ext cx="252" cy="25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5A87B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255" name="Picture 336" descr="Untitled-1-03"/>
            <p:cNvPicPr>
              <a:picLocks noChangeAspect="1" noChangeArrowheads="1"/>
            </p:cNvPicPr>
            <p:nvPr/>
          </p:nvPicPr>
          <p:blipFill>
            <a:blip r:embed="rId12" cstate="print"/>
            <a:srcRect l="12599" t="14001" r="58357" b="70274"/>
            <a:stretch>
              <a:fillRect/>
            </a:stretch>
          </p:blipFill>
          <p:spPr bwMode="auto">
            <a:xfrm>
              <a:off x="-1978" y="6559"/>
              <a:ext cx="276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2" name="그룹 2"/>
          <p:cNvGrpSpPr/>
          <p:nvPr/>
        </p:nvGrpSpPr>
        <p:grpSpPr>
          <a:xfrm>
            <a:off x="2643182" y="5215536"/>
            <a:ext cx="1641476" cy="1502323"/>
            <a:chOff x="2643182" y="5215536"/>
            <a:chExt cx="1641476" cy="1502323"/>
          </a:xfrm>
        </p:grpSpPr>
        <p:pic>
          <p:nvPicPr>
            <p:cNvPr id="110" name="Picture 131" descr="하단배경2"/>
            <p:cNvPicPr>
              <a:picLocks noChangeAspect="1" noChangeArrowheads="1"/>
            </p:cNvPicPr>
            <p:nvPr/>
          </p:nvPicPr>
          <p:blipFill>
            <a:blip r:embed="rId14" cstate="print"/>
            <a:srcRect t="21405"/>
            <a:stretch>
              <a:fillRect/>
            </a:stretch>
          </p:blipFill>
          <p:spPr bwMode="auto">
            <a:xfrm>
              <a:off x="2708920" y="5708551"/>
              <a:ext cx="1333961" cy="1009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1" name="모서리가 둥근 직사각형 12"/>
            <p:cNvSpPr>
              <a:spLocks noChangeArrowheads="1"/>
            </p:cNvSpPr>
            <p:nvPr/>
          </p:nvSpPr>
          <p:spPr bwMode="auto">
            <a:xfrm>
              <a:off x="2643182" y="5215536"/>
              <a:ext cx="1641476" cy="553998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spAutoFit/>
              <a:scene3d>
                <a:camera prst="orthographicFront"/>
                <a:lightRig rig="threePt" dir="t"/>
              </a:scene3d>
              <a:sp3d contourW="19050">
                <a:bevelT w="6350" h="12700"/>
                <a:contourClr>
                  <a:schemeClr val="bg1"/>
                </a:contourClr>
              </a:sp3d>
            </a:bodyPr>
            <a:lstStyle/>
            <a:p>
              <a:pPr algn="ctr" defTabSz="985838">
                <a:defRPr/>
              </a:pPr>
              <a:r>
                <a:rPr lang="ko-KR" altLang="en-US" smtClean="0">
                  <a:solidFill>
                    <a:prstClr val="black"/>
                  </a:solidFill>
                  <a:latin typeface="Rix모던고딕 EB" pitchFamily="18" charset="-127"/>
                  <a:ea typeface="Rix모던고딕 EB" pitchFamily="18" charset="-127"/>
                </a:rPr>
                <a:t>여행 </a:t>
              </a:r>
              <a:r>
                <a:rPr lang="ko-KR" altLang="en-US" dirty="0" err="1" smtClean="0">
                  <a:solidFill>
                    <a:prstClr val="black"/>
                  </a:solidFill>
                  <a:latin typeface="Rix모던고딕 EB" pitchFamily="18" charset="-127"/>
                  <a:ea typeface="Rix모던고딕 EB" pitchFamily="18" charset="-127"/>
                </a:rPr>
                <a:t>네비</a:t>
              </a:r>
              <a:r>
                <a:rPr lang="ko-KR" altLang="en-US" dirty="0" smtClean="0">
                  <a:solidFill>
                    <a:prstClr val="black"/>
                  </a:solidFill>
                  <a:latin typeface="Rix모던고딕 EB" pitchFamily="18" charset="-127"/>
                  <a:ea typeface="Rix모던고딕 EB" pitchFamily="18" charset="-127"/>
                </a:rPr>
                <a:t> 앤 </a:t>
              </a:r>
              <a:r>
                <a:rPr lang="ko-KR" altLang="en-US" dirty="0" err="1" smtClean="0">
                  <a:solidFill>
                    <a:prstClr val="black"/>
                  </a:solidFill>
                  <a:latin typeface="Rix모던고딕 EB" pitchFamily="18" charset="-127"/>
                  <a:ea typeface="Rix모던고딕 EB" pitchFamily="18" charset="-127"/>
                </a:rPr>
                <a:t>카풀</a:t>
              </a:r>
              <a:endParaRPr lang="ko-KR" altLang="en-US" dirty="0" smtClean="0">
                <a:solidFill>
                  <a:prstClr val="black"/>
                </a:solidFill>
                <a:latin typeface="Rix모던고딕 EB" pitchFamily="18" charset="-127"/>
                <a:ea typeface="Rix모던고딕 EB" pitchFamily="18" charset="-127"/>
              </a:endParaRPr>
            </a:p>
            <a:p>
              <a:pPr algn="ctr" defTabSz="985838">
                <a:defRPr/>
              </a:pPr>
              <a:r>
                <a:rPr lang="ko-KR" altLang="en-US" dirty="0" err="1" smtClean="0">
                  <a:solidFill>
                    <a:prstClr val="black"/>
                  </a:solidFill>
                  <a:latin typeface="Rix모던고딕 EB" pitchFamily="18" charset="-127"/>
                  <a:ea typeface="Rix모던고딕 EB" pitchFamily="18" charset="-127"/>
                </a:rPr>
                <a:t>앱</a:t>
              </a:r>
              <a:r>
                <a:rPr lang="ko-KR" altLang="en-US" dirty="0" smtClean="0">
                  <a:solidFill>
                    <a:prstClr val="black"/>
                  </a:solidFill>
                  <a:latin typeface="Rix모던고딕 EB" pitchFamily="18" charset="-127"/>
                  <a:ea typeface="Rix모던고딕 EB" pitchFamily="18" charset="-127"/>
                </a:rPr>
                <a:t> 서비스</a:t>
              </a:r>
            </a:p>
          </p:txBody>
        </p:sp>
      </p:grpSp>
      <p:sp>
        <p:nvSpPr>
          <p:cNvPr id="111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buSzTx/>
              <a:buFontTx/>
              <a:buNone/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2.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함께타요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!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투어네비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서비스 구성방안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marR="0" lvl="0" indent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buSzTx/>
              <a:buFontTx/>
              <a:buNone/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hape 101"/>
          <p:cNvCxnSpPr/>
          <p:nvPr/>
        </p:nvCxnSpPr>
        <p:spPr>
          <a:xfrm>
            <a:off x="3789040" y="4088904"/>
            <a:ext cx="2376264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7.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기존 서비스 대비 기술부문 차별화 전략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관광지 길안내 서비스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grpSp>
        <p:nvGrpSpPr>
          <p:cNvPr id="2" name="Group 200"/>
          <p:cNvGrpSpPr>
            <a:grpSpLocks/>
          </p:cNvGrpSpPr>
          <p:nvPr/>
        </p:nvGrpSpPr>
        <p:grpSpPr bwMode="auto">
          <a:xfrm>
            <a:off x="260350" y="1640632"/>
            <a:ext cx="6337300" cy="1312863"/>
            <a:chOff x="164" y="1650"/>
            <a:chExt cx="3992" cy="827"/>
          </a:xfrm>
        </p:grpSpPr>
        <p:sp>
          <p:nvSpPr>
            <p:cNvPr id="64" name="AutoShape 65"/>
            <p:cNvSpPr>
              <a:spLocks noChangeArrowheads="1"/>
            </p:cNvSpPr>
            <p:nvPr/>
          </p:nvSpPr>
          <p:spPr bwMode="gray">
            <a:xfrm>
              <a:off x="472" y="1876"/>
              <a:ext cx="3684" cy="194"/>
            </a:xfrm>
            <a:prstGeom prst="roundRect">
              <a:avLst>
                <a:gd name="adj" fmla="val 50000"/>
              </a:avLst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6" name="Arc 69"/>
            <p:cNvSpPr>
              <a:spLocks/>
            </p:cNvSpPr>
            <p:nvPr/>
          </p:nvSpPr>
          <p:spPr bwMode="gray">
            <a:xfrm>
              <a:off x="189" y="1907"/>
              <a:ext cx="571" cy="57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549 w 43200"/>
                <a:gd name="T3" fmla="*/ 16761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1"/>
            </a:solidFill>
            <a:ln w="1047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442" y="1876"/>
              <a:ext cx="62" cy="63"/>
            </a:xfrm>
            <a:prstGeom prst="ellipse">
              <a:avLst/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164" y="2102"/>
              <a:ext cx="63" cy="62"/>
            </a:xfrm>
            <a:prstGeom prst="ellipse">
              <a:avLst/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" name="Rectangle 72"/>
            <p:cNvSpPr>
              <a:spLocks noChangeArrowheads="1"/>
            </p:cNvSpPr>
            <p:nvPr/>
          </p:nvSpPr>
          <p:spPr bwMode="gray">
            <a:xfrm>
              <a:off x="481" y="1876"/>
              <a:ext cx="136" cy="31"/>
            </a:xfrm>
            <a:prstGeom prst="rect">
              <a:avLst/>
            </a:prstGeom>
            <a:solidFill>
              <a:srgbClr val="CADAE8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" name="Rectangle 562"/>
            <p:cNvSpPr>
              <a:spLocks noChangeArrowheads="1"/>
            </p:cNvSpPr>
            <p:nvPr/>
          </p:nvSpPr>
          <p:spPr bwMode="gray">
            <a:xfrm flipH="1">
              <a:off x="850" y="2098"/>
              <a:ext cx="3260" cy="28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36000" tIns="0" rIns="36000" bIns="0"/>
            <a:lstStyle/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기존의 관광안내 서비스는 관광지에 대한 정보만을 안내</a:t>
              </a:r>
              <a:endParaRPr lang="en-US" altLang="ko-KR" sz="12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사용자들은 관광지를 찾아감에 있어 불편함을 호소</a:t>
              </a:r>
              <a:endParaRPr lang="en-US" altLang="ko-KR" sz="12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이를 해결하기 위해 </a:t>
              </a:r>
              <a:r>
                <a:rPr lang="en-US" altLang="ko-KR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T-map</a:t>
              </a: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을 도입하여 관광지 길안내 서비스 제공</a:t>
              </a:r>
            </a:p>
          </p:txBody>
        </p:sp>
        <p:sp>
          <p:nvSpPr>
            <p:cNvPr id="73" name="Arc 80"/>
            <p:cNvSpPr>
              <a:spLocks/>
            </p:cNvSpPr>
            <p:nvPr/>
          </p:nvSpPr>
          <p:spPr bwMode="gray">
            <a:xfrm>
              <a:off x="220" y="1940"/>
              <a:ext cx="508" cy="5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354 w 43200"/>
                <a:gd name="T1" fmla="*/ 14074 h 43200"/>
                <a:gd name="T2" fmla="*/ 549 w 43200"/>
                <a:gd name="T3" fmla="*/ 16761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1353" y="14073"/>
                  </a:moveTo>
                  <a:cubicBezTo>
                    <a:pt x="4498" y="5612"/>
                    <a:pt x="1257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</a:path>
                <a:path w="43200" h="43200" stroke="0" extrusionOk="0">
                  <a:moveTo>
                    <a:pt x="1353" y="14073"/>
                  </a:moveTo>
                  <a:cubicBezTo>
                    <a:pt x="4498" y="5612"/>
                    <a:pt x="1257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1"/>
            </a:solidFill>
            <a:ln w="1047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Text Box 66"/>
            <p:cNvSpPr txBox="1">
              <a:spLocks noChangeArrowheads="1"/>
            </p:cNvSpPr>
            <p:nvPr/>
          </p:nvSpPr>
          <p:spPr bwMode="auto">
            <a:xfrm>
              <a:off x="500" y="2017"/>
              <a:ext cx="160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3300" b="1" dirty="0">
                  <a:solidFill>
                    <a:srgbClr val="3E688E"/>
                  </a:solidFill>
                  <a:latin typeface="Rix모던고딕 EB" pitchFamily="18" charset="-127"/>
                  <a:ea typeface="Rix모던고딕 EB" pitchFamily="18" charset="-127"/>
                </a:rPr>
                <a:t>1</a:t>
              </a:r>
            </a:p>
          </p:txBody>
        </p:sp>
        <p:pic>
          <p:nvPicPr>
            <p:cNvPr id="79" name="Picture 121" descr="표지판 사본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4" y="1650"/>
              <a:ext cx="272" cy="408"/>
            </a:xfrm>
            <a:prstGeom prst="rect">
              <a:avLst/>
            </a:prstGeom>
            <a:noFill/>
          </p:spPr>
        </p:pic>
        <p:sp>
          <p:nvSpPr>
            <p:cNvPr id="80" name="WordArt 178"/>
            <p:cNvSpPr>
              <a:spLocks noChangeArrowheads="1" noChangeShapeType="1" noTextEdit="1"/>
            </p:cNvSpPr>
            <p:nvPr/>
          </p:nvSpPr>
          <p:spPr bwMode="auto">
            <a:xfrm>
              <a:off x="300" y="2145"/>
              <a:ext cx="192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ko-KR" altLang="en-US" sz="1200" kern="10" dirty="0">
                  <a:ln w="9525">
                    <a:noFill/>
                    <a:round/>
                    <a:headEnd/>
                    <a:tailEnd type="none" w="med" len="sm"/>
                  </a:ln>
                  <a:latin typeface="Rix모던고딕 EB"/>
                  <a:ea typeface="Rix모던고딕 EB"/>
                </a:rPr>
                <a:t>전 </a:t>
              </a:r>
              <a:r>
                <a:rPr lang="ko-KR" altLang="en-US" sz="1200" kern="10" dirty="0" err="1">
                  <a:ln w="9525">
                    <a:noFill/>
                    <a:round/>
                    <a:headEnd/>
                    <a:tailEnd type="none" w="med" len="sm"/>
                  </a:ln>
                  <a:latin typeface="Rix모던고딕 EB"/>
                  <a:ea typeface="Rix모던고딕 EB"/>
                </a:rPr>
                <a:t>략</a:t>
              </a:r>
              <a:endParaRPr lang="ko-KR" altLang="en-US" sz="1200" kern="10" dirty="0">
                <a:ln w="9525">
                  <a:noFill/>
                  <a:round/>
                  <a:headEnd/>
                  <a:tailEnd type="none" w="med" len="sm"/>
                </a:ln>
                <a:latin typeface="Rix모던고딕 EB"/>
                <a:ea typeface="Rix모던고딕 EB"/>
              </a:endParaRPr>
            </a:p>
          </p:txBody>
        </p:sp>
      </p:grpSp>
      <p:sp>
        <p:nvSpPr>
          <p:cNvPr id="166" name="Rectangle 282"/>
          <p:cNvSpPr>
            <a:spLocks noChangeArrowheads="1"/>
          </p:cNvSpPr>
          <p:nvPr/>
        </p:nvSpPr>
        <p:spPr bwMode="auto">
          <a:xfrm>
            <a:off x="1196752" y="2049820"/>
            <a:ext cx="3222037" cy="21544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algn="ctr" defTabSz="995363" latinLnBrk="0">
              <a:buClr>
                <a:prstClr val="black"/>
              </a:buClr>
              <a:buSzPct val="100000"/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T-map</a:t>
            </a:r>
            <a:r>
              <a:rPr lang="ko-KR" altLang="en-US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을 활용한 관광지 길안내 서비스 제공</a:t>
            </a:r>
            <a:endParaRPr lang="ko-KR" altLang="en-US" sz="1400" dirty="0">
              <a:solidFill>
                <a:prstClr val="black"/>
              </a:solidFill>
              <a:latin typeface="Rix모던고딕 B" pitchFamily="18" charset="-127"/>
              <a:ea typeface="Rix모던고딕 B" pitchFamily="18" charset="-127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672" y="3368824"/>
            <a:ext cx="3293604" cy="585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71"/>
          <p:cNvGrpSpPr/>
          <p:nvPr/>
        </p:nvGrpSpPr>
        <p:grpSpPr>
          <a:xfrm>
            <a:off x="3933056" y="3368824"/>
            <a:ext cx="2667725" cy="1296144"/>
            <a:chOff x="4005064" y="2936776"/>
            <a:chExt cx="1852587" cy="864096"/>
          </a:xfrm>
        </p:grpSpPr>
        <p:sp>
          <p:nvSpPr>
            <p:cNvPr id="17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78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0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81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76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단순히 관광지의 위치에 대한 안내만 제공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361482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길안내 서비스의 부족함</a:t>
              </a:r>
              <a:endPara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</p:grpSp>
      <p:grpSp>
        <p:nvGrpSpPr>
          <p:cNvPr id="6" name="그룹 181"/>
          <p:cNvGrpSpPr/>
          <p:nvPr/>
        </p:nvGrpSpPr>
        <p:grpSpPr>
          <a:xfrm>
            <a:off x="3933057" y="4808984"/>
            <a:ext cx="2667724" cy="1296144"/>
            <a:chOff x="4005064" y="2936776"/>
            <a:chExt cx="1852586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이동경로에 대한 정보 안내가 없어 사용자들이 관광지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이동시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불편함 호소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361481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사용자들의 불편함 호소</a:t>
              </a:r>
              <a:endPara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</p:grpSp>
      <p:grpSp>
        <p:nvGrpSpPr>
          <p:cNvPr id="9" name="그룹 202"/>
          <p:cNvGrpSpPr/>
          <p:nvPr/>
        </p:nvGrpSpPr>
        <p:grpSpPr>
          <a:xfrm>
            <a:off x="3933056" y="7041232"/>
            <a:ext cx="2598072" cy="2160240"/>
            <a:chOff x="3933056" y="7113240"/>
            <a:chExt cx="2598072" cy="2160240"/>
          </a:xfrm>
        </p:grpSpPr>
        <p:sp>
          <p:nvSpPr>
            <p:cNvPr id="191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0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193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1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9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98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자동차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/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대중교통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/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도보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세가지의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이동수단에 대한 길안내 제공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자동차의 경우 실시간 안내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음성 안내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유료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/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무료 도로 주행 안내 등의 서비스를 제공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대중교통의 경우 최단거리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최소요금에 대해 선택하여 맞춤형 길안내 서비스 제공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도보 안내의 경우 현재 내가 있는 위치로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부터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관광지까지의 경로를 안내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366054" y="7233115"/>
              <a:ext cx="21592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T-map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을 활용한 길안내 제공</a:t>
              </a: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 rot="5400000">
            <a:off x="4725144" y="6150848"/>
            <a:ext cx="1008112" cy="720080"/>
            <a:chOff x="678" y="2493"/>
            <a:chExt cx="658" cy="271"/>
          </a:xfrm>
        </p:grpSpPr>
        <p:sp>
          <p:nvSpPr>
            <p:cNvPr id="201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202" name="Picture 37" descr="1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  <p:sp>
        <p:nvSpPr>
          <p:cNvPr id="47" name="직사각형 46"/>
          <p:cNvSpPr/>
          <p:nvPr/>
        </p:nvSpPr>
        <p:spPr>
          <a:xfrm>
            <a:off x="442382" y="3353966"/>
            <a:ext cx="3348000" cy="5868000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12"/>
          <p:cNvSpPr>
            <a:spLocks noChangeArrowheads="1"/>
          </p:cNvSpPr>
          <p:nvPr/>
        </p:nvSpPr>
        <p:spPr bwMode="auto">
          <a:xfrm rot="20668568">
            <a:off x="85165" y="3430959"/>
            <a:ext cx="1970438" cy="30777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b">
            <a:spAutoFit/>
            <a:scene3d>
              <a:camera prst="orthographicFront"/>
              <a:lightRig rig="threePt" dir="t"/>
            </a:scene3d>
            <a:sp3d contourW="19050">
              <a:bevelT w="6350" h="12700"/>
              <a:contourClr>
                <a:schemeClr val="bg1"/>
              </a:contourClr>
            </a:sp3d>
          </a:bodyPr>
          <a:lstStyle/>
          <a:p>
            <a:pPr algn="ctr" defTabSz="985838">
              <a:defRPr/>
            </a:pPr>
            <a:r>
              <a:rPr lang="ko-KR" altLang="en-US" sz="2000" dirty="0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기존 </a:t>
            </a:r>
            <a:r>
              <a:rPr lang="ko-KR" altLang="en-US" sz="2000" dirty="0" err="1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어플의</a:t>
            </a:r>
            <a:r>
              <a:rPr lang="ko-KR" altLang="en-US" sz="2000" dirty="0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 문제점</a:t>
            </a:r>
            <a:endParaRPr lang="ko-KR" altLang="en-US" sz="2000" dirty="0">
              <a:solidFill>
                <a:srgbClr val="1F497D">
                  <a:lumMod val="75000"/>
                </a:srgbClr>
              </a:solidFill>
              <a:effectLst>
                <a:outerShdw blurRad="50800" dist="50800" dir="2700000" algn="tl" rotWithShape="0">
                  <a:prstClr val="black">
                    <a:alpha val="25000"/>
                  </a:prst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hape 101"/>
          <p:cNvCxnSpPr/>
          <p:nvPr/>
        </p:nvCxnSpPr>
        <p:spPr>
          <a:xfrm>
            <a:off x="3789040" y="4088904"/>
            <a:ext cx="2376264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사용자 리뷰 서비스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grpSp>
        <p:nvGrpSpPr>
          <p:cNvPr id="2" name="Group 200"/>
          <p:cNvGrpSpPr>
            <a:grpSpLocks/>
          </p:cNvGrpSpPr>
          <p:nvPr/>
        </p:nvGrpSpPr>
        <p:grpSpPr bwMode="auto">
          <a:xfrm>
            <a:off x="260350" y="1640632"/>
            <a:ext cx="6337300" cy="1312863"/>
            <a:chOff x="164" y="1650"/>
            <a:chExt cx="3992" cy="827"/>
          </a:xfrm>
        </p:grpSpPr>
        <p:sp>
          <p:nvSpPr>
            <p:cNvPr id="64" name="AutoShape 65"/>
            <p:cNvSpPr>
              <a:spLocks noChangeArrowheads="1"/>
            </p:cNvSpPr>
            <p:nvPr/>
          </p:nvSpPr>
          <p:spPr bwMode="gray">
            <a:xfrm>
              <a:off x="472" y="1876"/>
              <a:ext cx="3684" cy="194"/>
            </a:xfrm>
            <a:prstGeom prst="roundRect">
              <a:avLst>
                <a:gd name="adj" fmla="val 50000"/>
              </a:avLst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6" name="Arc 69"/>
            <p:cNvSpPr>
              <a:spLocks/>
            </p:cNvSpPr>
            <p:nvPr/>
          </p:nvSpPr>
          <p:spPr bwMode="gray">
            <a:xfrm>
              <a:off x="189" y="1907"/>
              <a:ext cx="571" cy="57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549 w 43200"/>
                <a:gd name="T3" fmla="*/ 16761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1"/>
            </a:solidFill>
            <a:ln w="1047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442" y="1876"/>
              <a:ext cx="62" cy="63"/>
            </a:xfrm>
            <a:prstGeom prst="ellipse">
              <a:avLst/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164" y="2102"/>
              <a:ext cx="63" cy="62"/>
            </a:xfrm>
            <a:prstGeom prst="ellipse">
              <a:avLst/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" name="Rectangle 72"/>
            <p:cNvSpPr>
              <a:spLocks noChangeArrowheads="1"/>
            </p:cNvSpPr>
            <p:nvPr/>
          </p:nvSpPr>
          <p:spPr bwMode="gray">
            <a:xfrm>
              <a:off x="481" y="1876"/>
              <a:ext cx="136" cy="31"/>
            </a:xfrm>
            <a:prstGeom prst="rect">
              <a:avLst/>
            </a:prstGeom>
            <a:solidFill>
              <a:srgbClr val="CADAE8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" name="Rectangle 562"/>
            <p:cNvSpPr>
              <a:spLocks noChangeArrowheads="1"/>
            </p:cNvSpPr>
            <p:nvPr/>
          </p:nvSpPr>
          <p:spPr bwMode="gray">
            <a:xfrm flipH="1">
              <a:off x="850" y="2098"/>
              <a:ext cx="3260" cy="28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36000" tIns="0" rIns="36000" bIns="0"/>
            <a:lstStyle/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기존의 관광안내 서비스는 자신이 다녀온 행선지에 대한 일지 관리가 </a:t>
              </a:r>
              <a:r>
                <a:rPr lang="ko-KR" altLang="en-US" sz="1200" dirty="0" err="1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힘듬</a:t>
              </a:r>
              <a:endParaRPr lang="en-US" altLang="ko-KR" sz="12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타 </a:t>
              </a:r>
              <a:r>
                <a:rPr lang="ko-KR" altLang="en-US" sz="1200" dirty="0" err="1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앱의</a:t>
              </a: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 경우 자체 로그인 서비스를 제공하여 리뷰를 남김에 있어 불편함 호소</a:t>
              </a:r>
              <a:endParaRPr lang="en-US" altLang="ko-KR" sz="12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이를 위해 상용 </a:t>
              </a:r>
              <a:r>
                <a:rPr lang="en-US" altLang="ko-KR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SNS </a:t>
              </a: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로그인 서비스 및 </a:t>
              </a:r>
              <a:r>
                <a:rPr lang="en-US" altLang="ko-KR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SNS</a:t>
              </a: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로의 스크랩 기능을 제공</a:t>
              </a:r>
            </a:p>
          </p:txBody>
        </p:sp>
        <p:sp>
          <p:nvSpPr>
            <p:cNvPr id="73" name="Arc 80"/>
            <p:cNvSpPr>
              <a:spLocks/>
            </p:cNvSpPr>
            <p:nvPr/>
          </p:nvSpPr>
          <p:spPr bwMode="gray">
            <a:xfrm>
              <a:off x="220" y="1940"/>
              <a:ext cx="508" cy="5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354 w 43200"/>
                <a:gd name="T1" fmla="*/ 14074 h 43200"/>
                <a:gd name="T2" fmla="*/ 549 w 43200"/>
                <a:gd name="T3" fmla="*/ 16761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1353" y="14073"/>
                  </a:moveTo>
                  <a:cubicBezTo>
                    <a:pt x="4498" y="5612"/>
                    <a:pt x="1257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</a:path>
                <a:path w="43200" h="43200" stroke="0" extrusionOk="0">
                  <a:moveTo>
                    <a:pt x="1353" y="14073"/>
                  </a:moveTo>
                  <a:cubicBezTo>
                    <a:pt x="4498" y="5612"/>
                    <a:pt x="1257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1"/>
            </a:solidFill>
            <a:ln w="1047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Text Box 66"/>
            <p:cNvSpPr txBox="1">
              <a:spLocks noChangeArrowheads="1"/>
            </p:cNvSpPr>
            <p:nvPr/>
          </p:nvSpPr>
          <p:spPr bwMode="auto">
            <a:xfrm>
              <a:off x="500" y="2017"/>
              <a:ext cx="162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3300" b="1" dirty="0">
                  <a:solidFill>
                    <a:srgbClr val="3E688E"/>
                  </a:solidFill>
                  <a:latin typeface="Rix모던고딕 EB" pitchFamily="18" charset="-127"/>
                  <a:ea typeface="Rix모던고딕 EB" pitchFamily="18" charset="-127"/>
                </a:rPr>
                <a:t>2</a:t>
              </a:r>
            </a:p>
          </p:txBody>
        </p:sp>
        <p:pic>
          <p:nvPicPr>
            <p:cNvPr id="79" name="Picture 121" descr="표지판 사본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4" y="1650"/>
              <a:ext cx="272" cy="408"/>
            </a:xfrm>
            <a:prstGeom prst="rect">
              <a:avLst/>
            </a:prstGeom>
            <a:noFill/>
          </p:spPr>
        </p:pic>
        <p:sp>
          <p:nvSpPr>
            <p:cNvPr id="80" name="WordArt 178"/>
            <p:cNvSpPr>
              <a:spLocks noChangeArrowheads="1" noChangeShapeType="1" noTextEdit="1"/>
            </p:cNvSpPr>
            <p:nvPr/>
          </p:nvSpPr>
          <p:spPr bwMode="auto">
            <a:xfrm>
              <a:off x="300" y="2145"/>
              <a:ext cx="192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ko-KR" altLang="en-US" sz="1200" kern="10" dirty="0">
                  <a:ln w="9525">
                    <a:noFill/>
                    <a:round/>
                    <a:headEnd/>
                    <a:tailEnd type="none" w="med" len="sm"/>
                  </a:ln>
                  <a:latin typeface="Rix모던고딕 EB"/>
                  <a:ea typeface="Rix모던고딕 EB"/>
                </a:rPr>
                <a:t>전 </a:t>
              </a:r>
              <a:r>
                <a:rPr lang="ko-KR" altLang="en-US" sz="1200" kern="10" dirty="0" err="1">
                  <a:ln w="9525">
                    <a:noFill/>
                    <a:round/>
                    <a:headEnd/>
                    <a:tailEnd type="none" w="med" len="sm"/>
                  </a:ln>
                  <a:latin typeface="Rix모던고딕 EB"/>
                  <a:ea typeface="Rix모던고딕 EB"/>
                </a:rPr>
                <a:t>략</a:t>
              </a:r>
              <a:endParaRPr lang="ko-KR" altLang="en-US" sz="1200" kern="10" dirty="0">
                <a:ln w="9525">
                  <a:noFill/>
                  <a:round/>
                  <a:headEnd/>
                  <a:tailEnd type="none" w="med" len="sm"/>
                </a:ln>
                <a:latin typeface="Rix모던고딕 EB"/>
                <a:ea typeface="Rix모던고딕 EB"/>
              </a:endParaRPr>
            </a:p>
          </p:txBody>
        </p:sp>
      </p:grpSp>
      <p:sp>
        <p:nvSpPr>
          <p:cNvPr id="166" name="Rectangle 282"/>
          <p:cNvSpPr>
            <a:spLocks noChangeArrowheads="1"/>
          </p:cNvSpPr>
          <p:nvPr/>
        </p:nvSpPr>
        <p:spPr bwMode="auto">
          <a:xfrm>
            <a:off x="1336356" y="2049820"/>
            <a:ext cx="3034292" cy="21544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algn="ctr" defTabSz="995363" latinLnBrk="0">
              <a:buClr>
                <a:prstClr val="black"/>
              </a:buClr>
              <a:buSzPct val="100000"/>
              <a:defRPr/>
            </a:pPr>
            <a:r>
              <a:rPr lang="en-US" altLang="ko-KR" sz="1400" dirty="0" err="1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Affogato</a:t>
            </a:r>
            <a:r>
              <a:rPr lang="en-US" altLang="ko-KR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도입을 통한 사용자 리뷰 서비스</a:t>
            </a:r>
            <a:endParaRPr lang="ko-KR" altLang="en-US" sz="1400" dirty="0">
              <a:solidFill>
                <a:prstClr val="black"/>
              </a:solidFill>
              <a:latin typeface="Rix모던고딕 B" pitchFamily="18" charset="-127"/>
              <a:ea typeface="Rix모던고딕 B" pitchFamily="18" charset="-127"/>
              <a:cs typeface="Arial" pitchFamily="34" charset="0"/>
            </a:endParaRPr>
          </a:p>
        </p:txBody>
      </p:sp>
      <p:grpSp>
        <p:nvGrpSpPr>
          <p:cNvPr id="3" name="그룹 171"/>
          <p:cNvGrpSpPr/>
          <p:nvPr/>
        </p:nvGrpSpPr>
        <p:grpSpPr>
          <a:xfrm>
            <a:off x="3933058" y="3368824"/>
            <a:ext cx="2766020" cy="1296144"/>
            <a:chOff x="4005064" y="2936776"/>
            <a:chExt cx="1920847" cy="864096"/>
          </a:xfrm>
        </p:grpSpPr>
        <p:sp>
          <p:nvSpPr>
            <p:cNvPr id="17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78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0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81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76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자체 로그인 서비스로 인해 사용자들의 번거로움 증가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429742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리뷰 등록의 불편함</a:t>
              </a:r>
              <a:endPara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</p:grpSp>
      <p:grpSp>
        <p:nvGrpSpPr>
          <p:cNvPr id="6" name="그룹 181"/>
          <p:cNvGrpSpPr/>
          <p:nvPr/>
        </p:nvGrpSpPr>
        <p:grpSpPr>
          <a:xfrm>
            <a:off x="3933058" y="4808984"/>
            <a:ext cx="2747735" cy="1296144"/>
            <a:chOff x="4005064" y="2936776"/>
            <a:chExt cx="1908149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자신의 여행일지에 대한 체계적인 관리가 미숙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417044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여행일지 관리의 부재</a:t>
              </a:r>
              <a:endPara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</p:grpSp>
      <p:grpSp>
        <p:nvGrpSpPr>
          <p:cNvPr id="9" name="그룹 202"/>
          <p:cNvGrpSpPr/>
          <p:nvPr/>
        </p:nvGrpSpPr>
        <p:grpSpPr>
          <a:xfrm>
            <a:off x="3933056" y="7041232"/>
            <a:ext cx="2598072" cy="2160240"/>
            <a:chOff x="3933056" y="7113240"/>
            <a:chExt cx="2598072" cy="2160240"/>
          </a:xfrm>
        </p:grpSpPr>
        <p:sp>
          <p:nvSpPr>
            <p:cNvPr id="191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0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193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1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9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98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페이스북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트위터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싸이월드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구글플러스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상용 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SNS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로그인 기능을 연동하여 사용자의 회원가입 시 번거로움 감소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자신이 작성한 리뷰에 대하여 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SNS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로의 스크랩 기능을 제공하여 체계적인 여행일지 관리 가능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320334" y="7233115"/>
              <a:ext cx="21592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Affogato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를 활용한 리뷰 서비스</a:t>
              </a: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 rot="5400000">
            <a:off x="4725144" y="6150848"/>
            <a:ext cx="1008112" cy="720080"/>
            <a:chOff x="678" y="2493"/>
            <a:chExt cx="658" cy="271"/>
          </a:xfrm>
        </p:grpSpPr>
        <p:sp>
          <p:nvSpPr>
            <p:cNvPr id="201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202" name="Picture 37" descr="1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601" y="3366920"/>
            <a:ext cx="3294675" cy="58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직사각형 46"/>
          <p:cNvSpPr/>
          <p:nvPr/>
        </p:nvSpPr>
        <p:spPr>
          <a:xfrm>
            <a:off x="442382" y="3353966"/>
            <a:ext cx="3348000" cy="5868000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모서리가 둥근 직사각형 12"/>
          <p:cNvSpPr>
            <a:spLocks noChangeArrowheads="1"/>
          </p:cNvSpPr>
          <p:nvPr/>
        </p:nvSpPr>
        <p:spPr bwMode="auto">
          <a:xfrm rot="20668568">
            <a:off x="85165" y="3430959"/>
            <a:ext cx="1970438" cy="30777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b">
            <a:spAutoFit/>
            <a:scene3d>
              <a:camera prst="orthographicFront"/>
              <a:lightRig rig="threePt" dir="t"/>
            </a:scene3d>
            <a:sp3d contourW="19050">
              <a:bevelT w="6350" h="12700"/>
              <a:contourClr>
                <a:schemeClr val="bg1"/>
              </a:contourClr>
            </a:sp3d>
          </a:bodyPr>
          <a:lstStyle/>
          <a:p>
            <a:pPr algn="ctr" defTabSz="985838">
              <a:defRPr/>
            </a:pPr>
            <a:r>
              <a:rPr lang="ko-KR" altLang="en-US" sz="2000" dirty="0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기존 </a:t>
            </a:r>
            <a:r>
              <a:rPr lang="ko-KR" altLang="en-US" sz="2000" dirty="0" err="1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어플의</a:t>
            </a:r>
            <a:r>
              <a:rPr lang="ko-KR" altLang="en-US" sz="2000" dirty="0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 문제점</a:t>
            </a:r>
            <a:endParaRPr lang="ko-KR" altLang="en-US" sz="2000" dirty="0">
              <a:solidFill>
                <a:srgbClr val="1F497D">
                  <a:lumMod val="75000"/>
                </a:srgbClr>
              </a:solidFill>
              <a:effectLst>
                <a:outerShdw blurRad="50800" dist="50800" dir="2700000" algn="tl" rotWithShape="0">
                  <a:prstClr val="black">
                    <a:alpha val="25000"/>
                  </a:prst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hape 101"/>
          <p:cNvCxnSpPr/>
          <p:nvPr/>
        </p:nvCxnSpPr>
        <p:spPr>
          <a:xfrm>
            <a:off x="3789040" y="4088904"/>
            <a:ext cx="2376264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다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서비스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grpSp>
        <p:nvGrpSpPr>
          <p:cNvPr id="2" name="Group 200"/>
          <p:cNvGrpSpPr>
            <a:grpSpLocks/>
          </p:cNvGrpSpPr>
          <p:nvPr/>
        </p:nvGrpSpPr>
        <p:grpSpPr bwMode="auto">
          <a:xfrm>
            <a:off x="260350" y="1640632"/>
            <a:ext cx="6337300" cy="1312863"/>
            <a:chOff x="164" y="1650"/>
            <a:chExt cx="3992" cy="827"/>
          </a:xfrm>
        </p:grpSpPr>
        <p:sp>
          <p:nvSpPr>
            <p:cNvPr id="64" name="AutoShape 65"/>
            <p:cNvSpPr>
              <a:spLocks noChangeArrowheads="1"/>
            </p:cNvSpPr>
            <p:nvPr/>
          </p:nvSpPr>
          <p:spPr bwMode="gray">
            <a:xfrm>
              <a:off x="472" y="1876"/>
              <a:ext cx="3684" cy="194"/>
            </a:xfrm>
            <a:prstGeom prst="roundRect">
              <a:avLst>
                <a:gd name="adj" fmla="val 50000"/>
              </a:avLst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6" name="Arc 69"/>
            <p:cNvSpPr>
              <a:spLocks/>
            </p:cNvSpPr>
            <p:nvPr/>
          </p:nvSpPr>
          <p:spPr bwMode="gray">
            <a:xfrm>
              <a:off x="189" y="1907"/>
              <a:ext cx="571" cy="57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549 w 43200"/>
                <a:gd name="T3" fmla="*/ 16761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1"/>
            </a:solidFill>
            <a:ln w="1047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442" y="1876"/>
              <a:ext cx="62" cy="63"/>
            </a:xfrm>
            <a:prstGeom prst="ellipse">
              <a:avLst/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164" y="2102"/>
              <a:ext cx="63" cy="62"/>
            </a:xfrm>
            <a:prstGeom prst="ellipse">
              <a:avLst/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" name="Rectangle 72"/>
            <p:cNvSpPr>
              <a:spLocks noChangeArrowheads="1"/>
            </p:cNvSpPr>
            <p:nvPr/>
          </p:nvSpPr>
          <p:spPr bwMode="gray">
            <a:xfrm>
              <a:off x="481" y="1876"/>
              <a:ext cx="136" cy="31"/>
            </a:xfrm>
            <a:prstGeom prst="rect">
              <a:avLst/>
            </a:prstGeom>
            <a:solidFill>
              <a:srgbClr val="CADAE8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" name="Rectangle 562"/>
            <p:cNvSpPr>
              <a:spLocks noChangeArrowheads="1"/>
            </p:cNvSpPr>
            <p:nvPr/>
          </p:nvSpPr>
          <p:spPr bwMode="gray">
            <a:xfrm flipH="1">
              <a:off x="850" y="2098"/>
              <a:ext cx="3260" cy="28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36000" tIns="0" rIns="36000" bIns="0"/>
            <a:lstStyle/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사용자들이 관광 시 여행 경비의 부담이 적지 않음</a:t>
              </a:r>
              <a:endParaRPr lang="en-US" altLang="ko-KR" sz="12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여행 시 관광지로의 이동이 불편함</a:t>
              </a:r>
              <a:endParaRPr lang="en-US" altLang="ko-KR" sz="12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같이 여행하고자 하는 동행자가 필요할 경우 구하기 어려움</a:t>
              </a:r>
            </a:p>
          </p:txBody>
        </p:sp>
        <p:sp>
          <p:nvSpPr>
            <p:cNvPr id="73" name="Arc 80"/>
            <p:cNvSpPr>
              <a:spLocks/>
            </p:cNvSpPr>
            <p:nvPr/>
          </p:nvSpPr>
          <p:spPr bwMode="gray">
            <a:xfrm>
              <a:off x="220" y="1940"/>
              <a:ext cx="508" cy="5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354 w 43200"/>
                <a:gd name="T1" fmla="*/ 14074 h 43200"/>
                <a:gd name="T2" fmla="*/ 549 w 43200"/>
                <a:gd name="T3" fmla="*/ 16761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1353" y="14073"/>
                  </a:moveTo>
                  <a:cubicBezTo>
                    <a:pt x="4498" y="5612"/>
                    <a:pt x="1257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</a:path>
                <a:path w="43200" h="43200" stroke="0" extrusionOk="0">
                  <a:moveTo>
                    <a:pt x="1353" y="14073"/>
                  </a:moveTo>
                  <a:cubicBezTo>
                    <a:pt x="4498" y="5612"/>
                    <a:pt x="1257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1"/>
            </a:solidFill>
            <a:ln w="1047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Text Box 66"/>
            <p:cNvSpPr txBox="1">
              <a:spLocks noChangeArrowheads="1"/>
            </p:cNvSpPr>
            <p:nvPr/>
          </p:nvSpPr>
          <p:spPr bwMode="auto">
            <a:xfrm>
              <a:off x="500" y="2017"/>
              <a:ext cx="162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3300" b="1" dirty="0" smtClean="0">
                  <a:solidFill>
                    <a:srgbClr val="3E688E"/>
                  </a:solidFill>
                  <a:latin typeface="Rix모던고딕 EB" pitchFamily="18" charset="-127"/>
                  <a:ea typeface="Rix모던고딕 EB" pitchFamily="18" charset="-127"/>
                </a:rPr>
                <a:t>3</a:t>
              </a:r>
              <a:endParaRPr lang="en-US" altLang="ko-KR" sz="3300" b="1" dirty="0">
                <a:solidFill>
                  <a:srgbClr val="3E688E"/>
                </a:solidFill>
                <a:latin typeface="Rix모던고딕 EB" pitchFamily="18" charset="-127"/>
                <a:ea typeface="Rix모던고딕 EB" pitchFamily="18" charset="-127"/>
              </a:endParaRPr>
            </a:p>
          </p:txBody>
        </p:sp>
        <p:pic>
          <p:nvPicPr>
            <p:cNvPr id="79" name="Picture 121" descr="표지판 사본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4" y="1650"/>
              <a:ext cx="272" cy="408"/>
            </a:xfrm>
            <a:prstGeom prst="rect">
              <a:avLst/>
            </a:prstGeom>
            <a:noFill/>
          </p:spPr>
        </p:pic>
        <p:sp>
          <p:nvSpPr>
            <p:cNvPr id="80" name="WordArt 178"/>
            <p:cNvSpPr>
              <a:spLocks noChangeArrowheads="1" noChangeShapeType="1" noTextEdit="1"/>
            </p:cNvSpPr>
            <p:nvPr/>
          </p:nvSpPr>
          <p:spPr bwMode="auto">
            <a:xfrm>
              <a:off x="300" y="2145"/>
              <a:ext cx="192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ko-KR" altLang="en-US" sz="1200" kern="10" dirty="0">
                  <a:ln w="9525">
                    <a:noFill/>
                    <a:round/>
                    <a:headEnd/>
                    <a:tailEnd type="none" w="med" len="sm"/>
                  </a:ln>
                  <a:latin typeface="Rix모던고딕 EB"/>
                  <a:ea typeface="Rix모던고딕 EB"/>
                </a:rPr>
                <a:t>전 </a:t>
              </a:r>
              <a:r>
                <a:rPr lang="ko-KR" altLang="en-US" sz="1200" kern="10" dirty="0" err="1">
                  <a:ln w="9525">
                    <a:noFill/>
                    <a:round/>
                    <a:headEnd/>
                    <a:tailEnd type="none" w="med" len="sm"/>
                  </a:ln>
                  <a:latin typeface="Rix모던고딕 EB"/>
                  <a:ea typeface="Rix모던고딕 EB"/>
                </a:rPr>
                <a:t>략</a:t>
              </a:r>
              <a:endParaRPr lang="ko-KR" altLang="en-US" sz="1200" kern="10" dirty="0">
                <a:ln w="9525">
                  <a:noFill/>
                  <a:round/>
                  <a:headEnd/>
                  <a:tailEnd type="none" w="med" len="sm"/>
                </a:ln>
                <a:latin typeface="Rix모던고딕 EB"/>
                <a:ea typeface="Rix모던고딕 EB"/>
              </a:endParaRPr>
            </a:p>
          </p:txBody>
        </p:sp>
      </p:grpSp>
      <p:sp>
        <p:nvSpPr>
          <p:cNvPr id="166" name="Rectangle 282"/>
          <p:cNvSpPr>
            <a:spLocks noChangeArrowheads="1"/>
          </p:cNvSpPr>
          <p:nvPr/>
        </p:nvSpPr>
        <p:spPr bwMode="auto">
          <a:xfrm>
            <a:off x="1252105" y="2049820"/>
            <a:ext cx="3202801" cy="21544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algn="ctr" defTabSz="995363" latinLnBrk="0">
              <a:buClr>
                <a:prstClr val="black"/>
              </a:buClr>
              <a:buSzPct val="100000"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여행 경비 부담의 최소화를 위한 </a:t>
            </a:r>
            <a:r>
              <a:rPr lang="ko-KR" altLang="en-US" sz="1400" dirty="0" err="1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카풀</a:t>
            </a:r>
            <a:r>
              <a:rPr lang="ko-KR" altLang="en-US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 서비스</a:t>
            </a:r>
            <a:endParaRPr lang="ko-KR" altLang="en-US" sz="1400" dirty="0">
              <a:solidFill>
                <a:prstClr val="black"/>
              </a:solidFill>
              <a:latin typeface="Rix모던고딕 B" pitchFamily="18" charset="-127"/>
              <a:ea typeface="Rix모던고딕 B" pitchFamily="18" charset="-127"/>
              <a:cs typeface="Arial" pitchFamily="34" charset="0"/>
            </a:endParaRPr>
          </a:p>
        </p:txBody>
      </p:sp>
      <p:grpSp>
        <p:nvGrpSpPr>
          <p:cNvPr id="3" name="그룹 171"/>
          <p:cNvGrpSpPr/>
          <p:nvPr/>
        </p:nvGrpSpPr>
        <p:grpSpPr>
          <a:xfrm>
            <a:off x="3933058" y="3368824"/>
            <a:ext cx="2834600" cy="1296144"/>
            <a:chOff x="4005064" y="2936776"/>
            <a:chExt cx="1968472" cy="864096"/>
          </a:xfrm>
        </p:grpSpPr>
        <p:sp>
          <p:nvSpPr>
            <p:cNvPr id="17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78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0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81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76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교통편 이용 시 관광지로의 이동 시에 여행 경비의 부담이 적지 않음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47736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여행 경비의 부담</a:t>
              </a:r>
              <a:endPara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</p:grpSp>
      <p:grpSp>
        <p:nvGrpSpPr>
          <p:cNvPr id="6" name="그룹 181"/>
          <p:cNvGrpSpPr/>
          <p:nvPr/>
        </p:nvGrpSpPr>
        <p:grpSpPr>
          <a:xfrm>
            <a:off x="3933057" y="4808984"/>
            <a:ext cx="2592288" cy="1296144"/>
            <a:chOff x="4005064" y="2936776"/>
            <a:chExt cx="1800200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동행자가 필요할 경우 구인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앱의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부재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행선지가 비슷한 사용자를 구하기 쉽지 않아 이동 시 불편함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247154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동행자 구인 및 관광지 이동 불편함</a:t>
              </a:r>
              <a:endPara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</p:grpSp>
      <p:grpSp>
        <p:nvGrpSpPr>
          <p:cNvPr id="9" name="그룹 202"/>
          <p:cNvGrpSpPr/>
          <p:nvPr/>
        </p:nvGrpSpPr>
        <p:grpSpPr>
          <a:xfrm>
            <a:off x="3933056" y="7041232"/>
            <a:ext cx="2598072" cy="2160240"/>
            <a:chOff x="3933056" y="7113240"/>
            <a:chExt cx="2598072" cy="2160240"/>
          </a:xfrm>
        </p:grpSpPr>
        <p:sp>
          <p:nvSpPr>
            <p:cNvPr id="191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0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193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1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9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98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비슷한 행선지의 사용자를 구해 사용자들의 여행 경비를 최소화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동행자 구인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앱의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부재 해소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행선지가 비슷한 운전자를 구해 이동 시의 편의성 증가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263184" y="7233115"/>
              <a:ext cx="21592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관광의 편리함을 위한 </a:t>
              </a:r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카풀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서비스</a:t>
              </a: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 rot="5400000">
            <a:off x="4725144" y="6150848"/>
            <a:ext cx="1008112" cy="720080"/>
            <a:chOff x="678" y="2493"/>
            <a:chExt cx="658" cy="271"/>
          </a:xfrm>
        </p:grpSpPr>
        <p:sp>
          <p:nvSpPr>
            <p:cNvPr id="201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202" name="Picture 37" descr="1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4" cstate="print"/>
          <a:srcRect b="7399"/>
          <a:stretch>
            <a:fillRect/>
          </a:stretch>
        </p:blipFill>
        <p:spPr bwMode="auto">
          <a:xfrm>
            <a:off x="476276" y="3368825"/>
            <a:ext cx="3294000" cy="585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직사각형 46"/>
          <p:cNvSpPr/>
          <p:nvPr/>
        </p:nvSpPr>
        <p:spPr>
          <a:xfrm>
            <a:off x="442382" y="3353966"/>
            <a:ext cx="3348000" cy="5868000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모서리가 둥근 직사각형 12"/>
          <p:cNvSpPr>
            <a:spLocks noChangeArrowheads="1"/>
          </p:cNvSpPr>
          <p:nvPr/>
        </p:nvSpPr>
        <p:spPr bwMode="auto">
          <a:xfrm rot="20668568">
            <a:off x="85165" y="3430959"/>
            <a:ext cx="1970438" cy="30777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b">
            <a:spAutoFit/>
            <a:scene3d>
              <a:camera prst="orthographicFront"/>
              <a:lightRig rig="threePt" dir="t"/>
            </a:scene3d>
            <a:sp3d contourW="19050">
              <a:bevelT w="6350" h="12700"/>
              <a:contourClr>
                <a:schemeClr val="bg1"/>
              </a:contourClr>
            </a:sp3d>
          </a:bodyPr>
          <a:lstStyle/>
          <a:p>
            <a:pPr algn="ctr" defTabSz="985838">
              <a:defRPr/>
            </a:pPr>
            <a:r>
              <a:rPr lang="ko-KR" altLang="en-US" sz="2000" dirty="0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기존 </a:t>
            </a:r>
            <a:r>
              <a:rPr lang="ko-KR" altLang="en-US" sz="2000" dirty="0" err="1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어플의</a:t>
            </a:r>
            <a:r>
              <a:rPr lang="ko-KR" altLang="en-US" sz="2000" dirty="0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 문제점</a:t>
            </a:r>
            <a:endParaRPr lang="ko-KR" altLang="en-US" sz="2000" dirty="0">
              <a:solidFill>
                <a:srgbClr val="1F497D">
                  <a:lumMod val="75000"/>
                </a:srgbClr>
              </a:solidFill>
              <a:effectLst>
                <a:outerShdw blurRad="50800" dist="50800" dir="2700000" algn="tl" rotWithShape="0">
                  <a:prstClr val="black">
                    <a:alpha val="25000"/>
                  </a:prst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hape 101"/>
          <p:cNvCxnSpPr/>
          <p:nvPr/>
        </p:nvCxnSpPr>
        <p:spPr>
          <a:xfrm>
            <a:off x="3789040" y="4088904"/>
            <a:ext cx="2376264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다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서비스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(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계속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)</a:t>
            </a:r>
          </a:p>
        </p:txBody>
      </p:sp>
      <p:grpSp>
        <p:nvGrpSpPr>
          <p:cNvPr id="2" name="Group 200"/>
          <p:cNvGrpSpPr>
            <a:grpSpLocks/>
          </p:cNvGrpSpPr>
          <p:nvPr/>
        </p:nvGrpSpPr>
        <p:grpSpPr bwMode="auto">
          <a:xfrm>
            <a:off x="260350" y="1640632"/>
            <a:ext cx="6337300" cy="1312863"/>
            <a:chOff x="164" y="1650"/>
            <a:chExt cx="3992" cy="827"/>
          </a:xfrm>
        </p:grpSpPr>
        <p:sp>
          <p:nvSpPr>
            <p:cNvPr id="64" name="AutoShape 65"/>
            <p:cNvSpPr>
              <a:spLocks noChangeArrowheads="1"/>
            </p:cNvSpPr>
            <p:nvPr/>
          </p:nvSpPr>
          <p:spPr bwMode="gray">
            <a:xfrm>
              <a:off x="472" y="1876"/>
              <a:ext cx="3684" cy="194"/>
            </a:xfrm>
            <a:prstGeom prst="roundRect">
              <a:avLst>
                <a:gd name="adj" fmla="val 50000"/>
              </a:avLst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6" name="Arc 69"/>
            <p:cNvSpPr>
              <a:spLocks/>
            </p:cNvSpPr>
            <p:nvPr/>
          </p:nvSpPr>
          <p:spPr bwMode="gray">
            <a:xfrm>
              <a:off x="189" y="1907"/>
              <a:ext cx="571" cy="57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549 w 43200"/>
                <a:gd name="T3" fmla="*/ 16761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1"/>
            </a:solidFill>
            <a:ln w="104775">
              <a:solidFill>
                <a:srgbClr val="CADAE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442" y="1876"/>
              <a:ext cx="62" cy="63"/>
            </a:xfrm>
            <a:prstGeom prst="ellipse">
              <a:avLst/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164" y="2102"/>
              <a:ext cx="63" cy="62"/>
            </a:xfrm>
            <a:prstGeom prst="ellipse">
              <a:avLst/>
            </a:prstGeom>
            <a:solidFill>
              <a:srgbClr val="CADAE8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" name="Rectangle 72"/>
            <p:cNvSpPr>
              <a:spLocks noChangeArrowheads="1"/>
            </p:cNvSpPr>
            <p:nvPr/>
          </p:nvSpPr>
          <p:spPr bwMode="gray">
            <a:xfrm>
              <a:off x="481" y="1876"/>
              <a:ext cx="136" cy="31"/>
            </a:xfrm>
            <a:prstGeom prst="rect">
              <a:avLst/>
            </a:prstGeom>
            <a:solidFill>
              <a:srgbClr val="CADAE8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" name="Rectangle 562"/>
            <p:cNvSpPr>
              <a:spLocks noChangeArrowheads="1"/>
            </p:cNvSpPr>
            <p:nvPr/>
          </p:nvSpPr>
          <p:spPr bwMode="gray">
            <a:xfrm flipH="1">
              <a:off x="850" y="2098"/>
              <a:ext cx="3260" cy="28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36000" tIns="0" rIns="36000" bIns="0"/>
            <a:lstStyle/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err="1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카풀</a:t>
              </a: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 서비스 이용 시</a:t>
              </a:r>
              <a:r>
                <a:rPr lang="en-US" altLang="ko-KR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, </a:t>
              </a: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동승자의 정보가 한정적</a:t>
              </a:r>
              <a:endParaRPr lang="en-US" altLang="ko-KR" sz="12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한정적인 동승자의 정보로 인해 위험성 증가</a:t>
              </a:r>
              <a:endParaRPr lang="en-US" altLang="ko-KR" sz="1200" dirty="0" smtClean="0">
                <a:latin typeface="Rix모던고딕 L" pitchFamily="18" charset="-127"/>
                <a:ea typeface="Rix모던고딕 L" pitchFamily="18" charset="-127"/>
                <a:cs typeface="한컴돋움" pitchFamily="18" charset="2"/>
              </a:endParaRPr>
            </a:p>
            <a:p>
              <a:pPr marL="90488" indent="-90488" algn="l" defTabSz="1041400" fontAlgn="ctr" latinLnBrk="0">
                <a:lnSpc>
                  <a:spcPct val="12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기존의 </a:t>
              </a:r>
              <a:r>
                <a:rPr lang="ko-KR" altLang="en-US" sz="1200" dirty="0" err="1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카풀</a:t>
              </a:r>
              <a:r>
                <a:rPr lang="ko-KR" altLang="en-US" sz="1200" dirty="0" smtClean="0">
                  <a:latin typeface="Rix모던고딕 L" pitchFamily="18" charset="-127"/>
                  <a:ea typeface="Rix모던고딕 L" pitchFamily="18" charset="-127"/>
                  <a:cs typeface="한컴돋움" pitchFamily="18" charset="2"/>
                </a:rPr>
                <a:t> 서비스는 자체 회원가입 서비스를 통해 허위정보 기재 가능</a:t>
              </a:r>
            </a:p>
          </p:txBody>
        </p:sp>
        <p:sp>
          <p:nvSpPr>
            <p:cNvPr id="73" name="Arc 80"/>
            <p:cNvSpPr>
              <a:spLocks/>
            </p:cNvSpPr>
            <p:nvPr/>
          </p:nvSpPr>
          <p:spPr bwMode="gray">
            <a:xfrm>
              <a:off x="220" y="1940"/>
              <a:ext cx="508" cy="5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354 w 43200"/>
                <a:gd name="T1" fmla="*/ 14074 h 43200"/>
                <a:gd name="T2" fmla="*/ 549 w 43200"/>
                <a:gd name="T3" fmla="*/ 16761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1353" y="14073"/>
                  </a:moveTo>
                  <a:cubicBezTo>
                    <a:pt x="4498" y="5612"/>
                    <a:pt x="1257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</a:path>
                <a:path w="43200" h="43200" stroke="0" extrusionOk="0">
                  <a:moveTo>
                    <a:pt x="1353" y="14073"/>
                  </a:moveTo>
                  <a:cubicBezTo>
                    <a:pt x="4498" y="5612"/>
                    <a:pt x="1257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71"/>
                    <a:pt x="184" y="18348"/>
                    <a:pt x="549" y="16761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bg1"/>
            </a:solidFill>
            <a:ln w="1047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Text Box 66"/>
            <p:cNvSpPr txBox="1">
              <a:spLocks noChangeArrowheads="1"/>
            </p:cNvSpPr>
            <p:nvPr/>
          </p:nvSpPr>
          <p:spPr bwMode="auto">
            <a:xfrm>
              <a:off x="500" y="2017"/>
              <a:ext cx="162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3300" b="1" dirty="0" smtClean="0">
                  <a:solidFill>
                    <a:srgbClr val="3E688E"/>
                  </a:solidFill>
                  <a:latin typeface="Rix모던고딕 EB" pitchFamily="18" charset="-127"/>
                  <a:ea typeface="Rix모던고딕 EB" pitchFamily="18" charset="-127"/>
                </a:rPr>
                <a:t>4</a:t>
              </a:r>
              <a:endParaRPr lang="en-US" altLang="ko-KR" sz="3300" b="1" dirty="0">
                <a:solidFill>
                  <a:srgbClr val="3E688E"/>
                </a:solidFill>
                <a:latin typeface="Rix모던고딕 EB" pitchFamily="18" charset="-127"/>
                <a:ea typeface="Rix모던고딕 EB" pitchFamily="18" charset="-127"/>
              </a:endParaRPr>
            </a:p>
          </p:txBody>
        </p:sp>
        <p:pic>
          <p:nvPicPr>
            <p:cNvPr id="79" name="Picture 121" descr="표지판 사본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4" y="1650"/>
              <a:ext cx="272" cy="408"/>
            </a:xfrm>
            <a:prstGeom prst="rect">
              <a:avLst/>
            </a:prstGeom>
            <a:noFill/>
          </p:spPr>
        </p:pic>
        <p:sp>
          <p:nvSpPr>
            <p:cNvPr id="80" name="WordArt 178"/>
            <p:cNvSpPr>
              <a:spLocks noChangeArrowheads="1" noChangeShapeType="1" noTextEdit="1"/>
            </p:cNvSpPr>
            <p:nvPr/>
          </p:nvSpPr>
          <p:spPr bwMode="auto">
            <a:xfrm>
              <a:off x="300" y="2145"/>
              <a:ext cx="192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ko-KR" altLang="en-US" sz="1200" kern="10" dirty="0">
                  <a:ln w="9525">
                    <a:noFill/>
                    <a:round/>
                    <a:headEnd/>
                    <a:tailEnd type="none" w="med" len="sm"/>
                  </a:ln>
                  <a:latin typeface="Rix모던고딕 EB"/>
                  <a:ea typeface="Rix모던고딕 EB"/>
                </a:rPr>
                <a:t>전 </a:t>
              </a:r>
              <a:r>
                <a:rPr lang="ko-KR" altLang="en-US" sz="1200" kern="10" dirty="0" err="1">
                  <a:ln w="9525">
                    <a:noFill/>
                    <a:round/>
                    <a:headEnd/>
                    <a:tailEnd type="none" w="med" len="sm"/>
                  </a:ln>
                  <a:latin typeface="Rix모던고딕 EB"/>
                  <a:ea typeface="Rix모던고딕 EB"/>
                </a:rPr>
                <a:t>략</a:t>
              </a:r>
              <a:endParaRPr lang="ko-KR" altLang="en-US" sz="1200" kern="10" dirty="0">
                <a:ln w="9525">
                  <a:noFill/>
                  <a:round/>
                  <a:headEnd/>
                  <a:tailEnd type="none" w="med" len="sm"/>
                </a:ln>
                <a:latin typeface="Rix모던고딕 EB"/>
                <a:ea typeface="Rix모던고딕 EB"/>
              </a:endParaRPr>
            </a:p>
          </p:txBody>
        </p:sp>
      </p:grpSp>
      <p:sp>
        <p:nvSpPr>
          <p:cNvPr id="166" name="Rectangle 282"/>
          <p:cNvSpPr>
            <a:spLocks noChangeArrowheads="1"/>
          </p:cNvSpPr>
          <p:nvPr/>
        </p:nvSpPr>
        <p:spPr bwMode="auto">
          <a:xfrm>
            <a:off x="1294463" y="2049820"/>
            <a:ext cx="3574697" cy="21544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algn="ctr" defTabSz="995363" latinLnBrk="0">
              <a:buClr>
                <a:prstClr val="black"/>
              </a:buClr>
              <a:buSzPct val="100000"/>
              <a:defRPr/>
            </a:pPr>
            <a:r>
              <a:rPr lang="ko-KR" altLang="en-US" sz="140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신뢰성 있는 사용자 정보 제공을 </a:t>
            </a:r>
            <a:r>
              <a:rPr lang="ko-KR" altLang="en-US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위한 </a:t>
            </a:r>
            <a:r>
              <a:rPr lang="ko-KR" altLang="en-US" sz="1400" dirty="0" err="1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카풀</a:t>
            </a:r>
            <a:r>
              <a:rPr lang="ko-KR" altLang="en-US" sz="1400" dirty="0" smtClean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rPr>
              <a:t> 서비스</a:t>
            </a:r>
            <a:endParaRPr lang="ko-KR" altLang="en-US" sz="1400" dirty="0">
              <a:solidFill>
                <a:prstClr val="black"/>
              </a:solidFill>
              <a:latin typeface="Rix모던고딕 B" pitchFamily="18" charset="-127"/>
              <a:ea typeface="Rix모던고딕 B" pitchFamily="18" charset="-127"/>
              <a:cs typeface="Arial" pitchFamily="34" charset="0"/>
            </a:endParaRPr>
          </a:p>
        </p:txBody>
      </p:sp>
      <p:grpSp>
        <p:nvGrpSpPr>
          <p:cNvPr id="3" name="그룹 171"/>
          <p:cNvGrpSpPr/>
          <p:nvPr/>
        </p:nvGrpSpPr>
        <p:grpSpPr>
          <a:xfrm>
            <a:off x="3933058" y="3368824"/>
            <a:ext cx="2857460" cy="1296144"/>
            <a:chOff x="4005064" y="2936776"/>
            <a:chExt cx="1984347" cy="864096"/>
          </a:xfrm>
        </p:grpSpPr>
        <p:sp>
          <p:nvSpPr>
            <p:cNvPr id="17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78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0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81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76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한정적인 동승자의 정보로 인해 범죄 가능성이 있음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493242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범죄 가능성 보유</a:t>
              </a:r>
            </a:p>
          </p:txBody>
        </p:sp>
      </p:grpSp>
      <p:grpSp>
        <p:nvGrpSpPr>
          <p:cNvPr id="6" name="그룹 181"/>
          <p:cNvGrpSpPr/>
          <p:nvPr/>
        </p:nvGrpSpPr>
        <p:grpSpPr>
          <a:xfrm>
            <a:off x="3933059" y="4808984"/>
            <a:ext cx="2592666" cy="1296144"/>
            <a:chOff x="4005064" y="2936776"/>
            <a:chExt cx="1800462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동승자의 정보는 한정적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자체 회원가입 서비스로 인해 신뢰성 있는 정보를 얻기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힘듬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028749" y="3038078"/>
              <a:ext cx="177677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신뢰성 있는 동승자 정보 획득의 어려움</a:t>
              </a:r>
            </a:p>
          </p:txBody>
        </p:sp>
      </p:grpSp>
      <p:grpSp>
        <p:nvGrpSpPr>
          <p:cNvPr id="9" name="그룹 202"/>
          <p:cNvGrpSpPr/>
          <p:nvPr/>
        </p:nvGrpSpPr>
        <p:grpSpPr>
          <a:xfrm>
            <a:off x="3933056" y="7041232"/>
            <a:ext cx="2598072" cy="2160240"/>
            <a:chOff x="3933056" y="7113240"/>
            <a:chExt cx="2598072" cy="2160240"/>
          </a:xfrm>
        </p:grpSpPr>
        <p:sp>
          <p:nvSpPr>
            <p:cNvPr id="191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0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193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1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9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98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SK Planet ONE ID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를 이용한 로그인 서비스를 제공함으로써 사용자들의 신뢰성 있는 정보 획득 가능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en-US" altLang="ko-KR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Affogato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서비스를 활용한 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SNS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로그인 기능을 제공함으로써 신청자에 대한 평소 행실 및 정보에 대해 알 수 있음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993634" y="7175965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신뢰성 있는 사용자 정보 제공을 위한</a:t>
              </a:r>
              <a:endParaRPr lang="en-US" altLang="ko-KR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카풀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서비스</a:t>
              </a: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 rot="5400000">
            <a:off x="4725144" y="6150848"/>
            <a:ext cx="1008112" cy="720080"/>
            <a:chOff x="678" y="2493"/>
            <a:chExt cx="658" cy="271"/>
          </a:xfrm>
        </p:grpSpPr>
        <p:sp>
          <p:nvSpPr>
            <p:cNvPr id="201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202" name="Picture 37" descr="1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601" y="3366920"/>
            <a:ext cx="3294675" cy="58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직사각형 46"/>
          <p:cNvSpPr/>
          <p:nvPr/>
        </p:nvSpPr>
        <p:spPr>
          <a:xfrm>
            <a:off x="442382" y="3353966"/>
            <a:ext cx="3348000" cy="5868000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모서리가 둥근 직사각형 12"/>
          <p:cNvSpPr>
            <a:spLocks noChangeArrowheads="1"/>
          </p:cNvSpPr>
          <p:nvPr/>
        </p:nvSpPr>
        <p:spPr bwMode="auto">
          <a:xfrm rot="20668568">
            <a:off x="85165" y="3430959"/>
            <a:ext cx="1970438" cy="30777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b">
            <a:spAutoFit/>
            <a:scene3d>
              <a:camera prst="orthographicFront"/>
              <a:lightRig rig="threePt" dir="t"/>
            </a:scene3d>
            <a:sp3d contourW="19050">
              <a:bevelT w="6350" h="12700"/>
              <a:contourClr>
                <a:schemeClr val="bg1"/>
              </a:contourClr>
            </a:sp3d>
          </a:bodyPr>
          <a:lstStyle/>
          <a:p>
            <a:pPr algn="ctr" defTabSz="985838">
              <a:defRPr/>
            </a:pPr>
            <a:r>
              <a:rPr lang="ko-KR" altLang="en-US" sz="2000" dirty="0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기존 </a:t>
            </a:r>
            <a:r>
              <a:rPr lang="ko-KR" altLang="en-US" sz="2000" dirty="0" err="1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어플의</a:t>
            </a:r>
            <a:r>
              <a:rPr lang="ko-KR" altLang="en-US" sz="2000" dirty="0" smtClean="0">
                <a:solidFill>
                  <a:srgbClr val="1F497D">
                    <a:lumMod val="75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rPr>
              <a:t> 문제점</a:t>
            </a:r>
            <a:endParaRPr lang="ko-KR" altLang="en-US" sz="2000" dirty="0">
              <a:solidFill>
                <a:srgbClr val="1F497D">
                  <a:lumMod val="75000"/>
                </a:srgbClr>
              </a:solidFill>
              <a:effectLst>
                <a:outerShdw blurRad="50800" dist="50800" dir="2700000" algn="tl" rotWithShape="0">
                  <a:prstClr val="black">
                    <a:alpha val="25000"/>
                  </a:prst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8.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경쟁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(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유사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)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상품 서비스현황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여행</a:t>
            </a:r>
            <a:r>
              <a:rPr kumimoji="1" lang="en-US" altLang="ko-KR" sz="1600" kern="0" dirty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및 관광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Ⅰ</a:t>
            </a:r>
          </a:p>
        </p:txBody>
      </p:sp>
      <p:grpSp>
        <p:nvGrpSpPr>
          <p:cNvPr id="3" name="그룹 181"/>
          <p:cNvGrpSpPr/>
          <p:nvPr/>
        </p:nvGrpSpPr>
        <p:grpSpPr>
          <a:xfrm>
            <a:off x="3786190" y="4377600"/>
            <a:ext cx="2592288" cy="1346309"/>
            <a:chOff x="4005064" y="2936776"/>
            <a:chExt cx="1800200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타인들의 여행기를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썸네일로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보여줌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메인화면</a:t>
              </a:r>
              <a:endParaRPr lang="ko-KR" altLang="en-US" sz="1050" kern="10" spc="-50" dirty="0" smtClean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latin typeface="나눔고딕 ExtraBold"/>
                <a:ea typeface="나눔고딕 ExtraBold"/>
              </a:endParaRPr>
            </a:p>
          </p:txBody>
        </p:sp>
      </p:grpSp>
      <p:grpSp>
        <p:nvGrpSpPr>
          <p:cNvPr id="6" name="그룹 202"/>
          <p:cNvGrpSpPr/>
          <p:nvPr/>
        </p:nvGrpSpPr>
        <p:grpSpPr>
          <a:xfrm>
            <a:off x="1700808" y="2432720"/>
            <a:ext cx="4824536" cy="1189809"/>
            <a:chOff x="3933056" y="7113240"/>
            <a:chExt cx="2598072" cy="2160240"/>
          </a:xfrm>
        </p:grpSpPr>
        <p:sp>
          <p:nvSpPr>
            <p:cNvPr id="191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193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9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98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ltHorz">
              <a:fgClr>
                <a:schemeClr val="accent5">
                  <a:lumMod val="20000"/>
                  <a:lumOff val="80000"/>
                </a:schemeClr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스마트폰에서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여행기와 여행후기를 작성할 수 있는 여행기작성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어플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주변 여행지 검색 및 지도보기 기능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공개된 타인들의 여행기 검색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149080" y="7168433"/>
              <a:ext cx="21592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주요기능</a:t>
              </a:r>
            </a:p>
          </p:txBody>
        </p:sp>
      </p:grpSp>
      <p:grpSp>
        <p:nvGrpSpPr>
          <p:cNvPr id="9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417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여행노트ⓐ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6" y="2492973"/>
            <a:ext cx="1088181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6" y="4304928"/>
            <a:ext cx="2759968" cy="4735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여행</a:t>
            </a:r>
            <a:r>
              <a:rPr kumimoji="1" lang="en-US" altLang="ko-KR" sz="1600" kern="0" dirty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및 관광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Ⅰ</a:t>
            </a:r>
          </a:p>
        </p:txBody>
      </p:sp>
      <p:grpSp>
        <p:nvGrpSpPr>
          <p:cNvPr id="2" name="그룹 181"/>
          <p:cNvGrpSpPr/>
          <p:nvPr/>
        </p:nvGrpSpPr>
        <p:grpSpPr>
          <a:xfrm>
            <a:off x="404664" y="2792760"/>
            <a:ext cx="2592288" cy="1296144"/>
            <a:chOff x="4005064" y="2936776"/>
            <a:chExt cx="1800200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여행지에 대한 이미지와 코멘트를 보여주고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여행지의 위치제공 및 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SNS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로 연동이 가능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타인의 여행기 화면</a:t>
              </a:r>
            </a:p>
          </p:txBody>
        </p:sp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417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여행노트ⓑ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6" y="4287985"/>
            <a:ext cx="2782555" cy="4769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11" y="4287985"/>
            <a:ext cx="2768175" cy="4749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36"/>
          <p:cNvGrpSpPr/>
          <p:nvPr/>
        </p:nvGrpSpPr>
        <p:grpSpPr>
          <a:xfrm>
            <a:off x="3789040" y="2792760"/>
            <a:ext cx="2592288" cy="1296144"/>
            <a:chOff x="4005064" y="2936776"/>
            <a:chExt cx="1800200" cy="864096"/>
          </a:xfrm>
        </p:grpSpPr>
        <p:sp>
          <p:nvSpPr>
            <p:cNvPr id="38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42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4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4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40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여행지에 대한 이미지와 코멘트를 보여주고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여행지의 위치제공 및 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SNS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로 연동이 가능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타인의 여행기 화면 </a:t>
              </a:r>
              <a:r>
                <a:rPr lang="en-US" altLang="ko-KR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- 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코스</a:t>
              </a: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2" y="1212374"/>
            <a:ext cx="504056" cy="50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7565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여행</a:t>
            </a:r>
            <a:r>
              <a:rPr kumimoji="1" lang="en-US" altLang="ko-KR" sz="1600" kern="0" dirty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및 관광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Ⅰ</a:t>
            </a:r>
          </a:p>
        </p:txBody>
      </p:sp>
      <p:grpSp>
        <p:nvGrpSpPr>
          <p:cNvPr id="2" name="그룹 181"/>
          <p:cNvGrpSpPr/>
          <p:nvPr/>
        </p:nvGrpSpPr>
        <p:grpSpPr>
          <a:xfrm>
            <a:off x="404664" y="2792760"/>
            <a:ext cx="2592288" cy="1296144"/>
            <a:chOff x="4005064" y="2936776"/>
            <a:chExt cx="1800200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자신이 작성한 여행일지들의 목록을 모아볼 수 있음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en-US" altLang="ko-KR" sz="1000" dirty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‘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좋아요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’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버튼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댓글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SNS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공유 기능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자신의 여행일지 화면</a:t>
              </a:r>
            </a:p>
          </p:txBody>
        </p:sp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417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여행노트ⓒ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6" name="그룹 36"/>
          <p:cNvGrpSpPr/>
          <p:nvPr/>
        </p:nvGrpSpPr>
        <p:grpSpPr>
          <a:xfrm>
            <a:off x="3789040" y="2792760"/>
            <a:ext cx="2592288" cy="1296144"/>
            <a:chOff x="4005064" y="2936776"/>
            <a:chExt cx="1800200" cy="864096"/>
          </a:xfrm>
        </p:grpSpPr>
        <p:sp>
          <p:nvSpPr>
            <p:cNvPr id="38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42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4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4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40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현재위치를 기준으로 근처의 여행지들을 리스트로 보여줌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지역명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장소를 기준으로 검색기능을 제공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주변 여행지 검색 화면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32" y="4308305"/>
            <a:ext cx="2763143" cy="4749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4328730"/>
            <a:ext cx="2761300" cy="4728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2" y="1212374"/>
            <a:ext cx="504056" cy="50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1573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50" descr="제목 없음-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333" y="6596074"/>
            <a:ext cx="6085011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147" descr="25300"/>
          <p:cNvPicPr>
            <a:picLocks noChangeAspect="1" noChangeArrowheads="1"/>
          </p:cNvPicPr>
          <p:nvPr/>
        </p:nvPicPr>
        <p:blipFill>
          <a:blip r:embed="rId3" cstate="print"/>
          <a:srcRect t="19810"/>
          <a:stretch>
            <a:fillRect/>
          </a:stretch>
        </p:blipFill>
        <p:spPr bwMode="auto">
          <a:xfrm>
            <a:off x="404664" y="2166918"/>
            <a:ext cx="6120679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여행</a:t>
            </a:r>
            <a:r>
              <a:rPr kumimoji="1" lang="en-US" altLang="ko-KR" sz="1600" kern="0" dirty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및 관광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Ⅰ</a:t>
            </a: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417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여행노트ⓓ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2" y="1212374"/>
            <a:ext cx="504056" cy="50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02"/>
          <p:cNvGrpSpPr/>
          <p:nvPr/>
        </p:nvGrpSpPr>
        <p:grpSpPr>
          <a:xfrm>
            <a:off x="2081187" y="5524504"/>
            <a:ext cx="2598072" cy="2160240"/>
            <a:chOff x="3933056" y="7113240"/>
            <a:chExt cx="2598072" cy="2160240"/>
          </a:xfrm>
        </p:grpSpPr>
        <p:sp>
          <p:nvSpPr>
            <p:cNvPr id="29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33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accent2">
                  <a:lumMod val="75000"/>
                  <a:alpha val="7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3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3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31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단순한 여행일지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어플로서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여행이나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관광시에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실질적인 편의를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제공하는데에는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한계가 있음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42989" y="7263712"/>
              <a:ext cx="21592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한계점</a:t>
              </a:r>
            </a:p>
          </p:txBody>
        </p:sp>
      </p:grpSp>
      <p:grpSp>
        <p:nvGrpSpPr>
          <p:cNvPr id="6" name="Group 36"/>
          <p:cNvGrpSpPr>
            <a:grpSpLocks/>
          </p:cNvGrpSpPr>
          <p:nvPr/>
        </p:nvGrpSpPr>
        <p:grpSpPr bwMode="auto">
          <a:xfrm rot="5400000">
            <a:off x="2678807" y="4441059"/>
            <a:ext cx="1214446" cy="928694"/>
            <a:chOff x="678" y="2493"/>
            <a:chExt cx="658" cy="271"/>
          </a:xfrm>
        </p:grpSpPr>
        <p:sp>
          <p:nvSpPr>
            <p:cNvPr id="48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49" name="Picture 37" descr="1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3524188" y="2809860"/>
            <a:ext cx="1154113" cy="1398588"/>
            <a:chOff x="212" y="1977"/>
            <a:chExt cx="727" cy="881"/>
          </a:xfrm>
        </p:grpSpPr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93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94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5" name="Text Box 24"/>
            <p:cNvSpPr txBox="1">
              <a:spLocks noChangeArrowheads="1"/>
            </p:cNvSpPr>
            <p:nvPr/>
          </p:nvSpPr>
          <p:spPr bwMode="auto">
            <a:xfrm>
              <a:off x="283" y="2299"/>
              <a:ext cx="585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타인의 여행기</a:t>
              </a:r>
              <a:endParaRPr lang="en-US" altLang="ko-KR" sz="1100" dirty="0" smtClean="0"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4786322" y="3952868"/>
            <a:ext cx="1154113" cy="1398588"/>
            <a:chOff x="212" y="1977"/>
            <a:chExt cx="727" cy="881"/>
          </a:xfrm>
        </p:grpSpPr>
        <p:grpSp>
          <p:nvGrpSpPr>
            <p:cNvPr id="10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98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99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7" name="Text Box 24"/>
            <p:cNvSpPr txBox="1">
              <a:spLocks noChangeArrowheads="1"/>
            </p:cNvSpPr>
            <p:nvPr/>
          </p:nvSpPr>
          <p:spPr bwMode="auto">
            <a:xfrm>
              <a:off x="283" y="2299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타인의 여행기  </a:t>
              </a:r>
              <a:r>
                <a:rPr lang="en-US" altLang="ko-KR" sz="1100" dirty="0" smtClean="0">
                  <a:latin typeface="Rix모던고딕 B" pitchFamily="18" charset="-127"/>
                  <a:ea typeface="Rix모던고딕 B" pitchFamily="18" charset="-127"/>
                </a:rPr>
                <a:t>- </a:t>
              </a:r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코스</a:t>
              </a:r>
            </a:p>
          </p:txBody>
        </p:sp>
      </p:grpSp>
      <p:grpSp>
        <p:nvGrpSpPr>
          <p:cNvPr id="11" name="Group 20"/>
          <p:cNvGrpSpPr>
            <a:grpSpLocks/>
          </p:cNvGrpSpPr>
          <p:nvPr/>
        </p:nvGrpSpPr>
        <p:grpSpPr bwMode="auto">
          <a:xfrm>
            <a:off x="774689" y="3952868"/>
            <a:ext cx="1154113" cy="1398588"/>
            <a:chOff x="212" y="1977"/>
            <a:chExt cx="727" cy="881"/>
          </a:xfrm>
        </p:grpSpPr>
        <p:grpSp>
          <p:nvGrpSpPr>
            <p:cNvPr id="12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03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04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2" name="Text Box 24"/>
            <p:cNvSpPr txBox="1">
              <a:spLocks noChangeArrowheads="1"/>
            </p:cNvSpPr>
            <p:nvPr/>
          </p:nvSpPr>
          <p:spPr bwMode="auto">
            <a:xfrm>
              <a:off x="283" y="2299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자신의 여행일지</a:t>
              </a:r>
            </a:p>
          </p:txBody>
        </p:sp>
      </p:grpSp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1952552" y="2809860"/>
            <a:ext cx="1154113" cy="1398588"/>
            <a:chOff x="212" y="1977"/>
            <a:chExt cx="727" cy="881"/>
          </a:xfrm>
        </p:grpSpPr>
        <p:grpSp>
          <p:nvGrpSpPr>
            <p:cNvPr id="14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08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09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Text Box 24"/>
            <p:cNvSpPr txBox="1">
              <a:spLocks noChangeArrowheads="1"/>
            </p:cNvSpPr>
            <p:nvPr/>
          </p:nvSpPr>
          <p:spPr bwMode="auto">
            <a:xfrm>
              <a:off x="283" y="2299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주변 여행지 검색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41069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여행</a:t>
            </a:r>
            <a:r>
              <a:rPr kumimoji="1" lang="en-US" altLang="ko-KR" sz="1600" kern="0" dirty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및 관광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Ⅱ</a:t>
            </a:r>
          </a:p>
        </p:txBody>
      </p:sp>
      <p:grpSp>
        <p:nvGrpSpPr>
          <p:cNvPr id="2" name="그룹 181"/>
          <p:cNvGrpSpPr/>
          <p:nvPr/>
        </p:nvGrpSpPr>
        <p:grpSpPr>
          <a:xfrm>
            <a:off x="3861048" y="4376937"/>
            <a:ext cx="2592288" cy="1346309"/>
            <a:chOff x="4005064" y="2936776"/>
            <a:chExt cx="1800200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인기 있는 여행지 순위를 실시간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/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일간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/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주간별로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보여줌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메인화면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en-US" altLang="ko-KR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– 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여행지 순위</a:t>
              </a:r>
            </a:p>
          </p:txBody>
        </p:sp>
      </p:grpSp>
      <p:grpSp>
        <p:nvGrpSpPr>
          <p:cNvPr id="5" name="그룹 202"/>
          <p:cNvGrpSpPr/>
          <p:nvPr/>
        </p:nvGrpSpPr>
        <p:grpSpPr>
          <a:xfrm>
            <a:off x="1700808" y="2432720"/>
            <a:ext cx="4824536" cy="1189809"/>
            <a:chOff x="3933056" y="7113240"/>
            <a:chExt cx="2598072" cy="2160240"/>
          </a:xfrm>
        </p:grpSpPr>
        <p:sp>
          <p:nvSpPr>
            <p:cNvPr id="191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6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193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7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9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98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ltHorz">
              <a:fgClr>
                <a:schemeClr val="accent5">
                  <a:lumMod val="20000"/>
                  <a:lumOff val="80000"/>
                </a:schemeClr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시도별로 나누어 여행지 정보를 제공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자연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문화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역사 등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테마별로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나누어 여행지 정보 제공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여행자들의 여행후기를 제공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실시간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/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일간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/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주간 여행지 순위 제공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149080" y="7186860"/>
              <a:ext cx="21592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주요기능</a:t>
              </a:r>
            </a:p>
          </p:txBody>
        </p:sp>
      </p:grp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501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여행총정리ⓐ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76" y="2492848"/>
            <a:ext cx="1080000" cy="10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304928"/>
            <a:ext cx="3294558" cy="4735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27476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여행</a:t>
            </a:r>
            <a:r>
              <a:rPr kumimoji="1" lang="en-US" altLang="ko-KR" sz="1600" kern="0" dirty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및 관광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Ⅱ</a:t>
            </a:r>
          </a:p>
        </p:txBody>
      </p:sp>
      <p:grpSp>
        <p:nvGrpSpPr>
          <p:cNvPr id="2" name="그룹 181"/>
          <p:cNvGrpSpPr/>
          <p:nvPr/>
        </p:nvGrpSpPr>
        <p:grpSpPr>
          <a:xfrm>
            <a:off x="404664" y="2792760"/>
            <a:ext cx="2592288" cy="1296144"/>
            <a:chOff x="4005064" y="2936776"/>
            <a:chExt cx="1800200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여행지에 대한 사진들과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주소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연락처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홈페이지등의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정보를 제공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주변맛집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숙박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여행지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축제정보를 제공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여행지 화면</a:t>
              </a:r>
            </a:p>
          </p:txBody>
        </p:sp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501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여행총정리ⓑ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6" name="그룹 36"/>
          <p:cNvGrpSpPr/>
          <p:nvPr/>
        </p:nvGrpSpPr>
        <p:grpSpPr>
          <a:xfrm>
            <a:off x="3789040" y="2792760"/>
            <a:ext cx="2592288" cy="1296144"/>
            <a:chOff x="4005064" y="2936776"/>
            <a:chExt cx="1800200" cy="864096"/>
          </a:xfrm>
        </p:grpSpPr>
        <p:sp>
          <p:nvSpPr>
            <p:cNvPr id="38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42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4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4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40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지도상에서 여행지의 위치를 보여줌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여행지 화면 </a:t>
              </a:r>
              <a:r>
                <a:rPr lang="en-US" altLang="ko-KR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- 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지도보기</a:t>
              </a: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2" y="1203040"/>
            <a:ext cx="504000" cy="5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" y="4441540"/>
            <a:ext cx="3276000" cy="46879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750" y="4446649"/>
            <a:ext cx="3276000" cy="4682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473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그림1"/>
          <p:cNvPicPr>
            <a:picLocks noChangeAspect="1" noChangeArrowheads="1"/>
          </p:cNvPicPr>
          <p:nvPr/>
        </p:nvPicPr>
        <p:blipFill>
          <a:blip r:embed="rId2" cstate="print"/>
          <a:srcRect l="984" t="5147" r="766" b="80911"/>
          <a:stretch>
            <a:fillRect/>
          </a:stretch>
        </p:blipFill>
        <p:spPr bwMode="auto">
          <a:xfrm>
            <a:off x="254000" y="2797510"/>
            <a:ext cx="63182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buSzTx/>
              <a:buFontTx/>
              <a:buNone/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서비스 구성도</a:t>
            </a: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640632"/>
            <a:ext cx="6380575" cy="9083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함께타요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!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투어네비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서비스는 사용자들에게 관광지에 대한 정보를 제공하고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길 안내를 지원하며 사용자들간의 의견 교환 및 카풀 서비스를 제공합니다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한국관광공사의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OPEN API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및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SK Planet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의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Open Platform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을 활용하여 사용자들에게 신뢰성 높은 정보를 제공하고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편의성을 증가시킵니다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469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874713" latinLnBrk="0"/>
              <a:r>
                <a:rPr lang="en-US" altLang="ko-KR" sz="1100" dirty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 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서비스 구성도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102" name="Picture 2" descr="바닥"/>
          <p:cNvPicPr>
            <a:picLocks noChangeAspect="1" noChangeArrowheads="1"/>
          </p:cNvPicPr>
          <p:nvPr/>
        </p:nvPicPr>
        <p:blipFill>
          <a:blip r:embed="rId4" cstate="print"/>
          <a:srcRect l="13142" t="29468" r="13142"/>
          <a:stretch>
            <a:fillRect/>
          </a:stretch>
        </p:blipFill>
        <p:spPr bwMode="auto">
          <a:xfrm>
            <a:off x="333375" y="7363337"/>
            <a:ext cx="6254750" cy="129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3" descr="6"/>
          <p:cNvPicPr>
            <a:picLocks noChangeAspect="1" noChangeArrowheads="1"/>
          </p:cNvPicPr>
          <p:nvPr/>
        </p:nvPicPr>
        <p:blipFill>
          <a:blip r:embed="rId5" cstate="print"/>
          <a:srcRect l="6989"/>
          <a:stretch>
            <a:fillRect/>
          </a:stretch>
        </p:blipFill>
        <p:spPr bwMode="auto">
          <a:xfrm>
            <a:off x="225425" y="4061879"/>
            <a:ext cx="6380163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2092325" y="3325279"/>
            <a:ext cx="2716213" cy="3760797"/>
            <a:chOff x="1401" y="1974"/>
            <a:chExt cx="1830" cy="4604"/>
          </a:xfrm>
        </p:grpSpPr>
        <p:sp>
          <p:nvSpPr>
            <p:cNvPr id="111" name="Freeform 138"/>
            <p:cNvSpPr>
              <a:spLocks/>
            </p:cNvSpPr>
            <p:nvPr/>
          </p:nvSpPr>
          <p:spPr bwMode="auto">
            <a:xfrm rot="-5400000" flipH="1" flipV="1">
              <a:off x="2213" y="1162"/>
              <a:ext cx="206" cy="1830"/>
            </a:xfrm>
            <a:custGeom>
              <a:avLst/>
              <a:gdLst>
                <a:gd name="T0" fmla="*/ 0 w 294"/>
                <a:gd name="T1" fmla="*/ 0 h 635"/>
                <a:gd name="T2" fmla="*/ 0 w 294"/>
                <a:gd name="T3" fmla="*/ 0 h 635"/>
                <a:gd name="T4" fmla="*/ 0 w 294"/>
                <a:gd name="T5" fmla="*/ 2147483647 h 635"/>
                <a:gd name="T6" fmla="*/ 0 w 294"/>
                <a:gd name="T7" fmla="*/ 2147483647 h 6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4"/>
                <a:gd name="T13" fmla="*/ 0 h 635"/>
                <a:gd name="T14" fmla="*/ 294 w 294"/>
                <a:gd name="T15" fmla="*/ 635 h 6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4" h="635">
                  <a:moveTo>
                    <a:pt x="294" y="0"/>
                  </a:moveTo>
                  <a:lnTo>
                    <a:pt x="0" y="0"/>
                  </a:lnTo>
                  <a:lnTo>
                    <a:pt x="0" y="635"/>
                  </a:lnTo>
                  <a:lnTo>
                    <a:pt x="294" y="635"/>
                  </a:lnTo>
                </a:path>
              </a:pathLst>
            </a:custGeom>
            <a:noFill/>
            <a:ln w="38100" cmpd="sng">
              <a:solidFill>
                <a:srgbClr val="4175B5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2" name="Freeform 139"/>
            <p:cNvSpPr>
              <a:spLocks/>
            </p:cNvSpPr>
            <p:nvPr/>
          </p:nvSpPr>
          <p:spPr bwMode="auto">
            <a:xfrm rot="5400000" flipH="1">
              <a:off x="123" y="3471"/>
              <a:ext cx="4385" cy="1830"/>
            </a:xfrm>
            <a:custGeom>
              <a:avLst/>
              <a:gdLst>
                <a:gd name="T0" fmla="*/ 2147483647 w 294"/>
                <a:gd name="T1" fmla="*/ 0 h 635"/>
                <a:gd name="T2" fmla="*/ 0 w 294"/>
                <a:gd name="T3" fmla="*/ 0 h 635"/>
                <a:gd name="T4" fmla="*/ 0 w 294"/>
                <a:gd name="T5" fmla="*/ 2147483647 h 635"/>
                <a:gd name="T6" fmla="*/ 2147483647 w 294"/>
                <a:gd name="T7" fmla="*/ 2147483647 h 6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4"/>
                <a:gd name="T13" fmla="*/ 0 h 635"/>
                <a:gd name="T14" fmla="*/ 294 w 294"/>
                <a:gd name="T15" fmla="*/ 635 h 6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4" h="635">
                  <a:moveTo>
                    <a:pt x="294" y="0"/>
                  </a:moveTo>
                  <a:lnTo>
                    <a:pt x="0" y="0"/>
                  </a:lnTo>
                  <a:lnTo>
                    <a:pt x="0" y="635"/>
                  </a:lnTo>
                  <a:lnTo>
                    <a:pt x="294" y="635"/>
                  </a:lnTo>
                </a:path>
              </a:pathLst>
            </a:custGeom>
            <a:noFill/>
            <a:ln w="38100" cmpd="sng">
              <a:solidFill>
                <a:srgbClr val="A0BBDC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3" name="Text Box 140"/>
          <p:cNvSpPr txBox="1">
            <a:spLocks noChangeArrowheads="1"/>
          </p:cNvSpPr>
          <p:nvPr/>
        </p:nvSpPr>
        <p:spPr bwMode="auto">
          <a:xfrm>
            <a:off x="2492854" y="3246007"/>
            <a:ext cx="1982316" cy="184666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square" lIns="0" tIns="0" rIns="72000" bIns="0">
            <a:spAutoFit/>
          </a:bodyPr>
          <a:lstStyle/>
          <a:p>
            <a:pPr algn="r" defTabSz="995363"/>
            <a:r>
              <a:rPr lang="ko-KR" altLang="en-US" sz="1200" i="1" dirty="0" smtClean="0">
                <a:latin typeface="Rix모던고딕 B" pitchFamily="18" charset="-127"/>
                <a:ea typeface="Rix모던고딕 B" pitchFamily="18" charset="-127"/>
              </a:rPr>
              <a:t>여행 </a:t>
            </a:r>
            <a:r>
              <a:rPr lang="ko-KR" altLang="en-US" sz="1200" i="1" dirty="0" err="1" smtClean="0">
                <a:latin typeface="Rix모던고딕 B" pitchFamily="18" charset="-127"/>
                <a:ea typeface="Rix모던고딕 B" pitchFamily="18" charset="-127"/>
              </a:rPr>
              <a:t>네비</a:t>
            </a:r>
            <a:r>
              <a:rPr lang="ko-KR" altLang="en-US" sz="1200" i="1" dirty="0" smtClean="0">
                <a:latin typeface="Rix모던고딕 B" pitchFamily="18" charset="-127"/>
                <a:ea typeface="Rix모던고딕 B" pitchFamily="18" charset="-127"/>
              </a:rPr>
              <a:t> 앤 </a:t>
            </a:r>
            <a:r>
              <a:rPr lang="ko-KR" altLang="en-US" sz="1200" i="1" dirty="0" err="1" smtClean="0">
                <a:latin typeface="Rix모던고딕 B" pitchFamily="18" charset="-127"/>
                <a:ea typeface="Rix모던고딕 B" pitchFamily="18" charset="-127"/>
              </a:rPr>
              <a:t>카풀</a:t>
            </a:r>
            <a:r>
              <a:rPr lang="ko-KR" altLang="en-US" sz="1200" i="1" dirty="0" smtClean="0">
                <a:latin typeface="Rix모던고딕 B" pitchFamily="18" charset="-127"/>
                <a:ea typeface="Rix모던고딕 B" pitchFamily="18" charset="-127"/>
              </a:rPr>
              <a:t> </a:t>
            </a:r>
            <a:r>
              <a:rPr lang="ko-KR" altLang="en-US" sz="1200" i="1" dirty="0" err="1" smtClean="0">
                <a:latin typeface="Rix모던고딕 B" pitchFamily="18" charset="-127"/>
                <a:ea typeface="Rix모던고딕 B" pitchFamily="18" charset="-127"/>
              </a:rPr>
              <a:t>앱</a:t>
            </a:r>
            <a:r>
              <a:rPr lang="ko-KR" altLang="en-US" sz="1200" i="1" dirty="0" smtClean="0">
                <a:latin typeface="Rix모던고딕 B" pitchFamily="18" charset="-127"/>
                <a:ea typeface="Rix모던고딕 B" pitchFamily="18" charset="-127"/>
              </a:rPr>
              <a:t> 서비스</a:t>
            </a:r>
          </a:p>
        </p:txBody>
      </p:sp>
      <p:pic>
        <p:nvPicPr>
          <p:cNvPr id="114" name="Picture 23" descr="관광안내마크[1]-0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48880" y="3161767"/>
            <a:ext cx="3444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" name="AutoShape 24" descr="object-05"/>
          <p:cNvSpPr>
            <a:spLocks noChangeArrowheads="1"/>
          </p:cNvSpPr>
          <p:nvPr/>
        </p:nvSpPr>
        <p:spPr bwMode="auto">
          <a:xfrm>
            <a:off x="2240416" y="3593815"/>
            <a:ext cx="1180195" cy="276263"/>
          </a:xfrm>
          <a:prstGeom prst="roundRect">
            <a:avLst>
              <a:gd name="adj" fmla="val 16667"/>
            </a:avLst>
          </a:prstGeom>
          <a:blipFill dpi="0" rotWithShape="1">
            <a:blip r:embed="rId7" cstate="print"/>
            <a:srcRect/>
            <a:stretch>
              <a:fillRect/>
            </a:stretch>
          </a:blipFill>
          <a:ln w="6350" algn="ctr">
            <a:solidFill>
              <a:srgbClr val="A0BBDC"/>
            </a:solidFill>
            <a:round/>
            <a:headEnd/>
            <a:tailEnd/>
          </a:ln>
          <a:effectLst>
            <a:outerShdw dist="35921" dir="2700000" algn="ctr" rotWithShape="0">
              <a:srgbClr val="EAEAEA"/>
            </a:outerShdw>
          </a:effectLst>
        </p:spPr>
        <p:txBody>
          <a:bodyPr lIns="36000" tIns="36000" rIns="36000" bIns="25200" anchor="ctr"/>
          <a:lstStyle/>
          <a:p>
            <a:pPr algn="ctr" defTabSz="942975" fontAlgn="ctr" latinLnBrk="0">
              <a:defRPr/>
            </a:pPr>
            <a:r>
              <a:rPr lang="ko-KR" altLang="en-US" sz="1000" dirty="0" smtClean="0">
                <a:latin typeface="Rix모던고딕 B" pitchFamily="18" charset="-127"/>
                <a:ea typeface="Rix모던고딕 B" pitchFamily="18" charset="-127"/>
              </a:rPr>
              <a:t>관광지 정보 안내</a:t>
            </a:r>
            <a:endParaRPr lang="ko-KR" altLang="en-US" sz="1000" dirty="0"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16" name="AutoShape 25" descr="object-05"/>
          <p:cNvSpPr>
            <a:spLocks noChangeArrowheads="1"/>
          </p:cNvSpPr>
          <p:nvPr/>
        </p:nvSpPr>
        <p:spPr bwMode="auto">
          <a:xfrm>
            <a:off x="3465004" y="3593815"/>
            <a:ext cx="1180195" cy="276262"/>
          </a:xfrm>
          <a:prstGeom prst="roundRect">
            <a:avLst>
              <a:gd name="adj" fmla="val 16667"/>
            </a:avLst>
          </a:prstGeom>
          <a:blipFill dpi="0" rotWithShape="1">
            <a:blip r:embed="rId7" cstate="print"/>
            <a:srcRect/>
            <a:stretch>
              <a:fillRect/>
            </a:stretch>
          </a:blipFill>
          <a:ln w="6350" algn="ctr">
            <a:solidFill>
              <a:srgbClr val="A0BBDC"/>
            </a:solidFill>
            <a:round/>
            <a:headEnd/>
            <a:tailEnd/>
          </a:ln>
          <a:effectLst>
            <a:outerShdw dist="35921" dir="2700000" algn="ctr" rotWithShape="0">
              <a:srgbClr val="EAEAEA"/>
            </a:outerShdw>
          </a:effectLst>
        </p:spPr>
        <p:txBody>
          <a:bodyPr lIns="36000" tIns="36000" rIns="36000" bIns="25200" anchor="ctr"/>
          <a:lstStyle/>
          <a:p>
            <a:pPr algn="ctr" defTabSz="942975" fontAlgn="ctr" latinLnBrk="0">
              <a:defRPr/>
            </a:pPr>
            <a:r>
              <a:rPr lang="ko-KR" altLang="en-US" sz="1000" dirty="0" smtClean="0">
                <a:latin typeface="Rix모던고딕 B" pitchFamily="18" charset="-127"/>
                <a:ea typeface="Rix모던고딕 B" pitchFamily="18" charset="-127"/>
              </a:rPr>
              <a:t>관광지 길안내</a:t>
            </a:r>
            <a:endParaRPr lang="ko-KR" altLang="en-US" sz="1000" dirty="0"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4" name="그룹 185"/>
          <p:cNvGrpSpPr>
            <a:grpSpLocks/>
          </p:cNvGrpSpPr>
          <p:nvPr/>
        </p:nvGrpSpPr>
        <p:grpSpPr bwMode="auto">
          <a:xfrm>
            <a:off x="4824412" y="5141986"/>
            <a:ext cx="649288" cy="1048305"/>
            <a:chOff x="4825110" y="5076964"/>
            <a:chExt cx="648001" cy="1047581"/>
          </a:xfrm>
        </p:grpSpPr>
        <p:sp>
          <p:nvSpPr>
            <p:cNvPr id="118" name="Text Box 43"/>
            <p:cNvSpPr txBox="1">
              <a:spLocks noChangeArrowheads="1"/>
            </p:cNvSpPr>
            <p:nvPr/>
          </p:nvSpPr>
          <p:spPr bwMode="gray">
            <a:xfrm>
              <a:off x="4977931" y="5076964"/>
              <a:ext cx="342363" cy="1280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942975" fontAlgn="ctr" latinLnBrk="0">
                <a:lnSpc>
                  <a:spcPct val="90000"/>
                </a:lnSpc>
              </a:pPr>
              <a:r>
                <a:rPr lang="ko-KR" altLang="en-US" sz="900" dirty="0" err="1" smtClean="0">
                  <a:solidFill>
                    <a:srgbClr val="4D4D4D"/>
                  </a:solidFill>
                  <a:latin typeface="Rix모던고딕 L" pitchFamily="18" charset="-127"/>
                  <a:ea typeface="Rix모던고딕 L" pitchFamily="18" charset="-127"/>
                </a:rPr>
                <a:t>앱</a:t>
              </a:r>
              <a:r>
                <a:rPr lang="ko-KR" altLang="en-US" sz="900" dirty="0" smtClean="0">
                  <a:solidFill>
                    <a:srgbClr val="4D4D4D"/>
                  </a:solidFill>
                  <a:latin typeface="Rix모던고딕 L" pitchFamily="18" charset="-127"/>
                  <a:ea typeface="Rix모던고딕 L" pitchFamily="18" charset="-127"/>
                </a:rPr>
                <a:t> 접속</a:t>
              </a:r>
              <a:endParaRPr lang="ko-KR" altLang="en-US" sz="900" dirty="0">
                <a:solidFill>
                  <a:srgbClr val="4D4D4D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119" name="Line 44"/>
            <p:cNvSpPr>
              <a:spLocks noChangeShapeType="1"/>
            </p:cNvSpPr>
            <p:nvPr/>
          </p:nvSpPr>
          <p:spPr bwMode="auto">
            <a:xfrm>
              <a:off x="4825110" y="5252926"/>
              <a:ext cx="648000" cy="0"/>
            </a:xfrm>
            <a:prstGeom prst="line">
              <a:avLst/>
            </a:prstGeom>
            <a:noFill/>
            <a:ln w="6350">
              <a:solidFill>
                <a:srgbClr val="ADADAD"/>
              </a:solidFill>
              <a:round/>
              <a:headEnd type="triangle" w="med" len="sm"/>
              <a:tailEnd type="none" w="med" len="sm"/>
            </a:ln>
          </p:spPr>
          <p:txBody>
            <a:bodyPr lIns="72000" tIns="36000" rIns="72000" bIns="36000"/>
            <a:lstStyle/>
            <a:p>
              <a:endParaRPr lang="ko-KR" altLang="en-US" dirty="0"/>
            </a:p>
          </p:txBody>
        </p:sp>
        <p:sp>
          <p:nvSpPr>
            <p:cNvPr id="120" name="Line 45"/>
            <p:cNvSpPr>
              <a:spLocks noChangeShapeType="1"/>
            </p:cNvSpPr>
            <p:nvPr/>
          </p:nvSpPr>
          <p:spPr bwMode="auto">
            <a:xfrm>
              <a:off x="4825111" y="5924579"/>
              <a:ext cx="648000" cy="0"/>
            </a:xfrm>
            <a:prstGeom prst="line">
              <a:avLst/>
            </a:prstGeom>
            <a:noFill/>
            <a:ln w="6350">
              <a:solidFill>
                <a:srgbClr val="ADADAD"/>
              </a:solidFill>
              <a:round/>
              <a:headEnd/>
              <a:tailEnd type="triangle" w="med" len="sm"/>
            </a:ln>
          </p:spPr>
          <p:txBody>
            <a:bodyPr lIns="72000" tIns="36000" rIns="72000" bIns="36000"/>
            <a:lstStyle/>
            <a:p>
              <a:endParaRPr lang="ko-KR" altLang="en-US" dirty="0"/>
            </a:p>
          </p:txBody>
        </p:sp>
        <p:sp>
          <p:nvSpPr>
            <p:cNvPr id="121" name="Text Box 46"/>
            <p:cNvSpPr txBox="1">
              <a:spLocks noChangeArrowheads="1"/>
            </p:cNvSpPr>
            <p:nvPr/>
          </p:nvSpPr>
          <p:spPr bwMode="gray">
            <a:xfrm>
              <a:off x="4888816" y="5996522"/>
              <a:ext cx="519943" cy="1280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942975" fontAlgn="ctr" latinLnBrk="0">
                <a:lnSpc>
                  <a:spcPct val="90000"/>
                </a:lnSpc>
              </a:pPr>
              <a:r>
                <a:rPr lang="ko-KR" altLang="en-US" sz="900" dirty="0" smtClean="0">
                  <a:solidFill>
                    <a:srgbClr val="4D4D4D"/>
                  </a:solidFill>
                  <a:latin typeface="Rix모던고딕 L" pitchFamily="18" charset="-127"/>
                  <a:ea typeface="Rix모던고딕 L" pitchFamily="18" charset="-127"/>
                </a:rPr>
                <a:t>서비스제공</a:t>
              </a:r>
              <a:endParaRPr lang="ko-KR" altLang="en-US" sz="900" dirty="0">
                <a:solidFill>
                  <a:srgbClr val="4D4D4D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</p:grpSp>
      <p:grpSp>
        <p:nvGrpSpPr>
          <p:cNvPr id="5" name="그룹 186"/>
          <p:cNvGrpSpPr>
            <a:grpSpLocks/>
          </p:cNvGrpSpPr>
          <p:nvPr/>
        </p:nvGrpSpPr>
        <p:grpSpPr bwMode="auto">
          <a:xfrm>
            <a:off x="1389063" y="5538031"/>
            <a:ext cx="647700" cy="216024"/>
            <a:chOff x="1388473" y="4840027"/>
            <a:chExt cx="648000" cy="216024"/>
          </a:xfrm>
        </p:grpSpPr>
        <p:sp>
          <p:nvSpPr>
            <p:cNvPr id="123" name="Line 50"/>
            <p:cNvSpPr>
              <a:spLocks noChangeShapeType="1"/>
            </p:cNvSpPr>
            <p:nvPr/>
          </p:nvSpPr>
          <p:spPr bwMode="auto">
            <a:xfrm>
              <a:off x="1388473" y="4840027"/>
              <a:ext cx="648000" cy="0"/>
            </a:xfrm>
            <a:prstGeom prst="line">
              <a:avLst/>
            </a:prstGeom>
            <a:noFill/>
            <a:ln w="6350">
              <a:solidFill>
                <a:srgbClr val="ADADAD"/>
              </a:solidFill>
              <a:round/>
              <a:headEnd/>
              <a:tailEnd type="triangle" w="med" len="sm"/>
            </a:ln>
          </p:spPr>
          <p:txBody>
            <a:bodyPr lIns="72000" tIns="36000" rIns="72000" bIns="36000"/>
            <a:lstStyle/>
            <a:p>
              <a:endParaRPr lang="ko-KR" altLang="en-US" dirty="0"/>
            </a:p>
          </p:txBody>
        </p:sp>
        <p:sp>
          <p:nvSpPr>
            <p:cNvPr id="124" name="Text Box 51"/>
            <p:cNvSpPr txBox="1">
              <a:spLocks noChangeArrowheads="1"/>
            </p:cNvSpPr>
            <p:nvPr/>
          </p:nvSpPr>
          <p:spPr bwMode="gray">
            <a:xfrm>
              <a:off x="1475119" y="4927939"/>
              <a:ext cx="474709" cy="1281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942975" fontAlgn="ctr" latinLnBrk="0">
                <a:lnSpc>
                  <a:spcPct val="90000"/>
                </a:lnSpc>
              </a:pPr>
              <a:r>
                <a:rPr lang="ko-KR" altLang="en-US" sz="900" dirty="0">
                  <a:solidFill>
                    <a:srgbClr val="4D4D4D"/>
                  </a:solidFill>
                  <a:latin typeface="Rix모던고딕 L" pitchFamily="18" charset="-127"/>
                  <a:ea typeface="Rix모던고딕 L" pitchFamily="18" charset="-127"/>
                </a:rPr>
                <a:t>운영</a:t>
              </a:r>
              <a:r>
                <a:rPr lang="en-US" altLang="ko-KR" sz="900" dirty="0">
                  <a:solidFill>
                    <a:srgbClr val="4D4D4D"/>
                  </a:solidFill>
                  <a:latin typeface="Rix모던고딕 L" pitchFamily="18" charset="-127"/>
                  <a:ea typeface="Rix모던고딕 L" pitchFamily="18" charset="-127"/>
                </a:rPr>
                <a:t>/</a:t>
              </a:r>
              <a:r>
                <a:rPr lang="ko-KR" altLang="en-US" sz="900" dirty="0">
                  <a:solidFill>
                    <a:srgbClr val="4D4D4D"/>
                  </a:solidFill>
                  <a:latin typeface="Rix모던고딕 L" pitchFamily="18" charset="-127"/>
                  <a:ea typeface="Rix모던고딕 L" pitchFamily="18" charset="-127"/>
                </a:rPr>
                <a:t>관리</a:t>
              </a:r>
            </a:p>
          </p:txBody>
        </p:sp>
      </p:grpSp>
      <p:sp>
        <p:nvSpPr>
          <p:cNvPr id="125" name="Rectangle 37"/>
          <p:cNvSpPr>
            <a:spLocks noChangeArrowheads="1"/>
          </p:cNvSpPr>
          <p:nvPr/>
        </p:nvSpPr>
        <p:spPr bwMode="auto">
          <a:xfrm>
            <a:off x="5487988" y="3325279"/>
            <a:ext cx="1044575" cy="4733032"/>
          </a:xfrm>
          <a:prstGeom prst="rect">
            <a:avLst/>
          </a:prstGeom>
          <a:solidFill>
            <a:schemeClr val="bg1"/>
          </a:solidFill>
          <a:ln w="28575" algn="ctr">
            <a:solidFill>
              <a:srgbClr val="A1B6D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endParaRPr lang="ko-KR" altLang="en-US" dirty="0"/>
          </a:p>
        </p:txBody>
      </p:sp>
      <p:sp>
        <p:nvSpPr>
          <p:cNvPr id="126" name="AutoShape 26" descr="object-05"/>
          <p:cNvSpPr>
            <a:spLocks noChangeArrowheads="1"/>
          </p:cNvSpPr>
          <p:nvPr/>
        </p:nvSpPr>
        <p:spPr bwMode="auto">
          <a:xfrm>
            <a:off x="2240416" y="4762499"/>
            <a:ext cx="1180195" cy="276262"/>
          </a:xfrm>
          <a:prstGeom prst="roundRect">
            <a:avLst>
              <a:gd name="adj" fmla="val 16667"/>
            </a:avLst>
          </a:prstGeom>
          <a:blipFill dpi="0" rotWithShape="1">
            <a:blip r:embed="rId7" cstate="print"/>
            <a:srcRect/>
            <a:stretch>
              <a:fillRect/>
            </a:stretch>
          </a:blipFill>
          <a:ln w="6350" algn="ctr">
            <a:solidFill>
              <a:srgbClr val="A0BBDC"/>
            </a:solidFill>
            <a:round/>
            <a:headEnd/>
            <a:tailEnd/>
          </a:ln>
          <a:effectLst>
            <a:outerShdw dist="35921" dir="2700000" algn="ctr" rotWithShape="0">
              <a:srgbClr val="EAEAEA"/>
            </a:outerShdw>
          </a:effectLst>
        </p:spPr>
        <p:txBody>
          <a:bodyPr lIns="36000" tIns="36000" rIns="36000" bIns="25200" anchor="ctr"/>
          <a:lstStyle/>
          <a:p>
            <a:pPr algn="ctr" defTabSz="942975" fontAlgn="ctr" latinLnBrk="0">
              <a:defRPr/>
            </a:pPr>
            <a:r>
              <a:rPr lang="ko-KR" altLang="en-US" sz="1000" dirty="0" err="1" smtClean="0">
                <a:latin typeface="Rix모던고딕 B" pitchFamily="18" charset="-127"/>
                <a:ea typeface="Rix모던고딕 B" pitchFamily="18" charset="-127"/>
              </a:rPr>
              <a:t>카풀</a:t>
            </a:r>
            <a:r>
              <a:rPr lang="ko-KR" altLang="en-US" sz="1000" dirty="0" smtClean="0">
                <a:latin typeface="Rix모던고딕 B" pitchFamily="18" charset="-127"/>
                <a:ea typeface="Rix모던고딕 B" pitchFamily="18" charset="-127"/>
              </a:rPr>
              <a:t> 서비스</a:t>
            </a:r>
            <a:endParaRPr lang="ko-KR" altLang="en-US" sz="1000" dirty="0"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6" name="그룹 126"/>
          <p:cNvGrpSpPr/>
          <p:nvPr/>
        </p:nvGrpSpPr>
        <p:grpSpPr>
          <a:xfrm>
            <a:off x="2095874" y="7446243"/>
            <a:ext cx="2701278" cy="612068"/>
            <a:chOff x="3539740" y="6605856"/>
            <a:chExt cx="1246920" cy="612068"/>
          </a:xfrm>
        </p:grpSpPr>
        <p:sp>
          <p:nvSpPr>
            <p:cNvPr id="128" name="Freeform 138"/>
            <p:cNvSpPr>
              <a:spLocks/>
            </p:cNvSpPr>
            <p:nvPr/>
          </p:nvSpPr>
          <p:spPr bwMode="auto">
            <a:xfrm rot="16200000" flipH="1" flipV="1">
              <a:off x="3983200" y="6162396"/>
              <a:ext cx="360000" cy="1246920"/>
            </a:xfrm>
            <a:custGeom>
              <a:avLst/>
              <a:gdLst>
                <a:gd name="T0" fmla="*/ 0 w 294"/>
                <a:gd name="T1" fmla="*/ 0 h 635"/>
                <a:gd name="T2" fmla="*/ 0 w 294"/>
                <a:gd name="T3" fmla="*/ 0 h 635"/>
                <a:gd name="T4" fmla="*/ 0 w 294"/>
                <a:gd name="T5" fmla="*/ 2147483647 h 635"/>
                <a:gd name="T6" fmla="*/ 0 w 294"/>
                <a:gd name="T7" fmla="*/ 2147483647 h 6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4"/>
                <a:gd name="T13" fmla="*/ 0 h 635"/>
                <a:gd name="T14" fmla="*/ 294 w 294"/>
                <a:gd name="T15" fmla="*/ 635 h 6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4" h="635">
                  <a:moveTo>
                    <a:pt x="294" y="0"/>
                  </a:moveTo>
                  <a:lnTo>
                    <a:pt x="0" y="0"/>
                  </a:lnTo>
                  <a:lnTo>
                    <a:pt x="0" y="635"/>
                  </a:lnTo>
                  <a:lnTo>
                    <a:pt x="294" y="635"/>
                  </a:lnTo>
                </a:path>
              </a:pathLst>
            </a:custGeom>
            <a:noFill/>
            <a:ln w="38100" cmpd="sng">
              <a:solidFill>
                <a:srgbClr val="4175B5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9" name="Freeform 139"/>
            <p:cNvSpPr>
              <a:spLocks/>
            </p:cNvSpPr>
            <p:nvPr/>
          </p:nvSpPr>
          <p:spPr bwMode="auto">
            <a:xfrm rot="5400000" flipH="1">
              <a:off x="4024243" y="6455507"/>
              <a:ext cx="277914" cy="1246920"/>
            </a:xfrm>
            <a:custGeom>
              <a:avLst/>
              <a:gdLst>
                <a:gd name="T0" fmla="*/ 2147483647 w 294"/>
                <a:gd name="T1" fmla="*/ 0 h 635"/>
                <a:gd name="T2" fmla="*/ 0 w 294"/>
                <a:gd name="T3" fmla="*/ 0 h 635"/>
                <a:gd name="T4" fmla="*/ 0 w 294"/>
                <a:gd name="T5" fmla="*/ 2147483647 h 635"/>
                <a:gd name="T6" fmla="*/ 2147483647 w 294"/>
                <a:gd name="T7" fmla="*/ 2147483647 h 6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4"/>
                <a:gd name="T13" fmla="*/ 0 h 635"/>
                <a:gd name="T14" fmla="*/ 294 w 294"/>
                <a:gd name="T15" fmla="*/ 635 h 6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4" h="635">
                  <a:moveTo>
                    <a:pt x="294" y="0"/>
                  </a:moveTo>
                  <a:lnTo>
                    <a:pt x="0" y="0"/>
                  </a:lnTo>
                  <a:lnTo>
                    <a:pt x="0" y="635"/>
                  </a:lnTo>
                  <a:lnTo>
                    <a:pt x="294" y="635"/>
                  </a:lnTo>
                </a:path>
              </a:pathLst>
            </a:custGeom>
            <a:solidFill>
              <a:schemeClr val="bg1"/>
            </a:solidFill>
            <a:ln w="38100" cmpd="sng">
              <a:solidFill>
                <a:srgbClr val="A0BBDC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131" name="Picture 42" descr="트위터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56282" y="7553343"/>
            <a:ext cx="628902" cy="18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285750" y="8483284"/>
            <a:ext cx="6321425" cy="1042229"/>
            <a:chOff x="611" y="4203"/>
            <a:chExt cx="3536" cy="549"/>
          </a:xfrm>
        </p:grpSpPr>
        <p:sp>
          <p:nvSpPr>
            <p:cNvPr id="134" name="AutoShape 33"/>
            <p:cNvSpPr>
              <a:spLocks noChangeArrowheads="1"/>
            </p:cNvSpPr>
            <p:nvPr/>
          </p:nvSpPr>
          <p:spPr bwMode="gray">
            <a:xfrm>
              <a:off x="611" y="4203"/>
              <a:ext cx="3536" cy="549"/>
            </a:xfrm>
            <a:prstGeom prst="roundRect">
              <a:avLst>
                <a:gd name="adj" fmla="val 8088"/>
              </a:avLst>
            </a:prstGeom>
            <a:solidFill>
              <a:srgbClr val="EAEAEA"/>
            </a:solidFill>
            <a:ln w="2857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marL="123825" indent="-123825" defTabSz="1041400" fontAlgn="ctr" latinLnBrk="0">
                <a:spcBef>
                  <a:spcPct val="10000"/>
                </a:spcBef>
                <a:buClr>
                  <a:srgbClr val="006699"/>
                </a:buClr>
                <a:buSzPct val="95000"/>
                <a:buFont typeface="Wingdings" pitchFamily="2" charset="2"/>
                <a:buNone/>
              </a:pPr>
              <a:endParaRPr lang="ko-KR" altLang="en-US" sz="10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한컴돋움" pitchFamily="18" charset="2"/>
              </a:endParaRPr>
            </a:p>
          </p:txBody>
        </p:sp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625" y="4203"/>
              <a:ext cx="804" cy="446"/>
              <a:chOff x="625" y="4180"/>
              <a:chExt cx="804" cy="446"/>
            </a:xfrm>
          </p:grpSpPr>
          <p:sp>
            <p:nvSpPr>
              <p:cNvPr id="137" name="AutoShape 40" descr="Untitled-4"/>
              <p:cNvSpPr>
                <a:spLocks noChangeArrowheads="1"/>
              </p:cNvSpPr>
              <p:nvPr/>
            </p:nvSpPr>
            <p:spPr bwMode="gray">
              <a:xfrm flipV="1">
                <a:off x="625" y="4180"/>
                <a:ext cx="804" cy="446"/>
              </a:xfrm>
              <a:prstGeom prst="rtTriangle">
                <a:avLst/>
              </a:prstGeom>
              <a:blipFill dpi="0" rotWithShape="1">
                <a:blip r:embed="rId9" cstate="print"/>
                <a:srcRect/>
                <a:stretch>
                  <a:fillRect/>
                </a:stretch>
              </a:blipFill>
              <a:ln w="38100" algn="ctr">
                <a:solidFill>
                  <a:srgbClr val="86A1CC"/>
                </a:solidFill>
                <a:miter lim="800000"/>
                <a:headEnd/>
                <a:tailEnd/>
              </a:ln>
            </p:spPr>
            <p:txBody>
              <a:bodyPr lIns="37471" tIns="37471" rIns="37471" bIns="37471" anchor="ctr"/>
              <a:lstStyle/>
              <a:p>
                <a:endParaRPr lang="ko-KR" altLang="en-US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8" name="Rectangle 112"/>
              <p:cNvSpPr>
                <a:spLocks noChangeArrowheads="1"/>
              </p:cNvSpPr>
              <p:nvPr/>
            </p:nvSpPr>
            <p:spPr bwMode="gray">
              <a:xfrm>
                <a:off x="666" y="4220"/>
                <a:ext cx="453" cy="97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1588" lvl="1" defTabSz="1109663"/>
                <a:r>
                  <a:rPr lang="ko-KR" altLang="en-US" sz="1200" i="1" dirty="0">
                    <a:solidFill>
                      <a:srgbClr val="FFFFF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구성 및 특징</a:t>
                </a:r>
              </a:p>
            </p:txBody>
          </p:sp>
        </p:grpSp>
        <p:pic>
          <p:nvPicPr>
            <p:cNvPr id="136" name="Picture 42" descr="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17" y="4344"/>
              <a:ext cx="567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9" name="Rectangle 43"/>
          <p:cNvSpPr>
            <a:spLocks noChangeArrowheads="1"/>
          </p:cNvSpPr>
          <p:nvPr/>
        </p:nvSpPr>
        <p:spPr bwMode="auto">
          <a:xfrm>
            <a:off x="1681163" y="8651294"/>
            <a:ext cx="4879975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87313" indent="-87313" defTabSz="1041400" fontAlgn="ctr">
              <a:spcBef>
                <a:spcPct val="30000"/>
              </a:spcBef>
              <a:buClr>
                <a:srgbClr val="006699"/>
              </a:buClr>
              <a:buSzPct val="95000"/>
              <a:buFont typeface="Wingdings" pitchFamily="2" charset="2"/>
              <a:buChar char="§"/>
            </a:pPr>
            <a:r>
              <a:rPr lang="ko-KR" altLang="en-US" sz="1000" dirty="0" smtClean="0">
                <a:solidFill>
                  <a:srgbClr val="000000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rPr>
              <a:t>사용자들에게 신뢰성 있는 관광지 정보를 제공</a:t>
            </a:r>
            <a:endParaRPr lang="en-US" altLang="ko-KR" sz="1000" dirty="0" smtClean="0">
              <a:solidFill>
                <a:srgbClr val="000000"/>
              </a:solidFill>
              <a:latin typeface="Rix모던고딕 L" pitchFamily="18" charset="-127"/>
              <a:ea typeface="Rix모던고딕 L" pitchFamily="18" charset="-127"/>
              <a:cs typeface="Times New Roman" pitchFamily="18" charset="0"/>
            </a:endParaRPr>
          </a:p>
          <a:p>
            <a:pPr marL="87313" indent="-87313" defTabSz="1041400" fontAlgn="ctr">
              <a:spcBef>
                <a:spcPct val="30000"/>
              </a:spcBef>
              <a:buClr>
                <a:srgbClr val="006699"/>
              </a:buClr>
              <a:buSzPct val="95000"/>
              <a:buFont typeface="Wingdings" pitchFamily="2" charset="2"/>
              <a:buChar char="§"/>
            </a:pPr>
            <a:r>
              <a:rPr lang="ko-KR" altLang="en-US" sz="1000" dirty="0" smtClean="0">
                <a:solidFill>
                  <a:srgbClr val="000000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rPr>
              <a:t>작성한 리뷰를 상용 </a:t>
            </a:r>
            <a:r>
              <a:rPr lang="en-US" altLang="ko-KR" sz="1000" dirty="0" smtClean="0">
                <a:solidFill>
                  <a:srgbClr val="000000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rPr>
              <a:t>SNS</a:t>
            </a:r>
            <a:r>
              <a:rPr lang="ko-KR" altLang="en-US" sz="1000" dirty="0" smtClean="0">
                <a:solidFill>
                  <a:srgbClr val="000000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rPr>
              <a:t>를 통해</a:t>
            </a:r>
            <a:r>
              <a:rPr lang="en-US" altLang="ko-KR" sz="1000" dirty="0" smtClean="0">
                <a:solidFill>
                  <a:srgbClr val="000000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rPr>
              <a:t>공유할 수 있는 기능 제공</a:t>
            </a:r>
            <a:endParaRPr lang="en-US" altLang="ko-KR" sz="1000" dirty="0" smtClean="0">
              <a:solidFill>
                <a:srgbClr val="000000"/>
              </a:solidFill>
              <a:latin typeface="Rix모던고딕 L" pitchFamily="18" charset="-127"/>
              <a:ea typeface="Rix모던고딕 L" pitchFamily="18" charset="-127"/>
              <a:cs typeface="Times New Roman" pitchFamily="18" charset="0"/>
            </a:endParaRPr>
          </a:p>
          <a:p>
            <a:pPr marL="87313" indent="-87313" defTabSz="1041400" fontAlgn="ctr">
              <a:spcBef>
                <a:spcPct val="30000"/>
              </a:spcBef>
              <a:buClr>
                <a:srgbClr val="006699"/>
              </a:buClr>
              <a:buSzPct val="95000"/>
              <a:buFont typeface="Wingdings" pitchFamily="2" charset="2"/>
              <a:buChar char="§"/>
            </a:pPr>
            <a:r>
              <a:rPr lang="ko-KR" altLang="en-US" sz="1000" dirty="0" smtClean="0">
                <a:solidFill>
                  <a:srgbClr val="000000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rPr>
              <a:t>각각의 교통편에 맞는 관광지 길안내 기능을 제공</a:t>
            </a:r>
          </a:p>
        </p:txBody>
      </p:sp>
      <p:sp>
        <p:nvSpPr>
          <p:cNvPr id="140" name="AutoShape 34" descr="object-02"/>
          <p:cNvSpPr>
            <a:spLocks noChangeArrowheads="1"/>
          </p:cNvSpPr>
          <p:nvPr/>
        </p:nvSpPr>
        <p:spPr bwMode="auto">
          <a:xfrm>
            <a:off x="2254251" y="3905232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지역별 정보 안내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41" name="AutoShape 34" descr="object-02"/>
          <p:cNvSpPr>
            <a:spLocks noChangeArrowheads="1"/>
          </p:cNvSpPr>
          <p:nvPr/>
        </p:nvSpPr>
        <p:spPr bwMode="auto">
          <a:xfrm>
            <a:off x="3478839" y="3908879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자동차 실시간 </a:t>
            </a:r>
            <a:r>
              <a:rPr lang="ko-KR" altLang="en-US" sz="800" dirty="0" err="1" smtClean="0">
                <a:latin typeface="Rix모던고딕 M" pitchFamily="18" charset="-127"/>
                <a:ea typeface="Rix모던고딕 M" pitchFamily="18" charset="-127"/>
              </a:rPr>
              <a:t>네비게이션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42" name="AutoShape 34" descr="object-02"/>
          <p:cNvSpPr>
            <a:spLocks noChangeArrowheads="1"/>
          </p:cNvSpPr>
          <p:nvPr/>
        </p:nvSpPr>
        <p:spPr bwMode="auto">
          <a:xfrm>
            <a:off x="3478839" y="4198406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en-US" altLang="ko-KR" sz="800" dirty="0" smtClean="0">
                <a:latin typeface="Rix모던고딕 M" pitchFamily="18" charset="-127"/>
                <a:ea typeface="Rix모던고딕 M" pitchFamily="18" charset="-127"/>
              </a:rPr>
              <a:t>3D </a:t>
            </a:r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입체화면 </a:t>
            </a:r>
            <a:r>
              <a:rPr lang="ko-KR" altLang="en-US" sz="800" dirty="0" err="1" smtClean="0">
                <a:latin typeface="Rix모던고딕 M" pitchFamily="18" charset="-127"/>
                <a:ea typeface="Rix모던고딕 M" pitchFamily="18" charset="-127"/>
              </a:rPr>
              <a:t>길찾기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43" name="AutoShape 34" descr="object-02"/>
          <p:cNvSpPr>
            <a:spLocks noChangeArrowheads="1"/>
          </p:cNvSpPr>
          <p:nvPr/>
        </p:nvSpPr>
        <p:spPr bwMode="auto">
          <a:xfrm>
            <a:off x="2254251" y="5360164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en-US" altLang="ko-KR" sz="800" dirty="0" smtClean="0">
                <a:latin typeface="Rix모던고딕 M" pitchFamily="18" charset="-127"/>
                <a:ea typeface="Rix모던고딕 M" pitchFamily="18" charset="-127"/>
              </a:rPr>
              <a:t>SKP ONE ID </a:t>
            </a:r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쪽지 보내기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44" name="AutoShape 34" descr="object-02"/>
          <p:cNvSpPr>
            <a:spLocks noChangeArrowheads="1"/>
          </p:cNvSpPr>
          <p:nvPr/>
        </p:nvSpPr>
        <p:spPr bwMode="auto">
          <a:xfrm>
            <a:off x="3478839" y="5356514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en-US" altLang="ko-KR" sz="800" dirty="0" smtClean="0">
                <a:latin typeface="Rix모던고딕 M" pitchFamily="18" charset="-127"/>
                <a:ea typeface="Rix모던고딕 M" pitchFamily="18" charset="-127"/>
              </a:rPr>
              <a:t>SNS </a:t>
            </a:r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스크랩 기능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45" name="Rectangle 47"/>
          <p:cNvSpPr>
            <a:spLocks noChangeArrowheads="1"/>
          </p:cNvSpPr>
          <p:nvPr/>
        </p:nvSpPr>
        <p:spPr bwMode="auto">
          <a:xfrm>
            <a:off x="333375" y="3325279"/>
            <a:ext cx="1044575" cy="4733032"/>
          </a:xfrm>
          <a:prstGeom prst="rect">
            <a:avLst/>
          </a:prstGeom>
          <a:solidFill>
            <a:schemeClr val="bg1"/>
          </a:solidFill>
          <a:ln w="28575" algn="ctr">
            <a:solidFill>
              <a:srgbClr val="A1B6D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endParaRPr lang="ko-KR" altLang="en-US" dirty="0"/>
          </a:p>
        </p:txBody>
      </p:sp>
      <p:grpSp>
        <p:nvGrpSpPr>
          <p:cNvPr id="9" name="그룹 147"/>
          <p:cNvGrpSpPr>
            <a:grpSpLocks/>
          </p:cNvGrpSpPr>
          <p:nvPr/>
        </p:nvGrpSpPr>
        <p:grpSpPr bwMode="auto">
          <a:xfrm>
            <a:off x="430213" y="4419414"/>
            <a:ext cx="855662" cy="904875"/>
            <a:chOff x="352425" y="4445000"/>
            <a:chExt cx="855663" cy="904875"/>
          </a:xfrm>
        </p:grpSpPr>
        <p:pic>
          <p:nvPicPr>
            <p:cNvPr id="150" name="Picture 61" descr="받침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52425" y="4906963"/>
              <a:ext cx="852488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" name="Text Box 62"/>
            <p:cNvSpPr txBox="1">
              <a:spLocks noChangeArrowheads="1"/>
            </p:cNvSpPr>
            <p:nvPr/>
          </p:nvSpPr>
          <p:spPr bwMode="gray">
            <a:xfrm>
              <a:off x="606425" y="5197475"/>
              <a:ext cx="342900" cy="152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defTabSz="942975" fontAlgn="ctr" latinLnBrk="0"/>
              <a:r>
                <a:rPr lang="ko-KR" altLang="en-US" sz="1000" dirty="0">
                  <a:latin typeface="Rix모던고딕 M" pitchFamily="18" charset="-127"/>
                  <a:ea typeface="Rix모던고딕 M" pitchFamily="18" charset="-127"/>
                </a:rPr>
                <a:t>운영자</a:t>
              </a:r>
            </a:p>
          </p:txBody>
        </p:sp>
        <p:grpSp>
          <p:nvGrpSpPr>
            <p:cNvPr id="10" name="그룹 146"/>
            <p:cNvGrpSpPr>
              <a:grpSpLocks/>
            </p:cNvGrpSpPr>
            <p:nvPr/>
          </p:nvGrpSpPr>
          <p:grpSpPr bwMode="auto">
            <a:xfrm>
              <a:off x="404813" y="4445000"/>
              <a:ext cx="803275" cy="725927"/>
              <a:chOff x="404813" y="4445000"/>
              <a:chExt cx="803275" cy="725927"/>
            </a:xfrm>
          </p:grpSpPr>
          <p:pic>
            <p:nvPicPr>
              <p:cNvPr id="153" name="Picture 64" descr="Untitled-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flipH="1">
                <a:off x="653027" y="4538768"/>
                <a:ext cx="555061" cy="5235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4" name="Picture 65" descr="Untitled-1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04813" y="4445000"/>
                <a:ext cx="540000" cy="7259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1" name="그룹 2"/>
          <p:cNvGrpSpPr/>
          <p:nvPr/>
        </p:nvGrpSpPr>
        <p:grpSpPr>
          <a:xfrm>
            <a:off x="430213" y="5814857"/>
            <a:ext cx="852487" cy="917575"/>
            <a:chOff x="430213" y="5929623"/>
            <a:chExt cx="852487" cy="917575"/>
          </a:xfrm>
        </p:grpSpPr>
        <p:grpSp>
          <p:nvGrpSpPr>
            <p:cNvPr id="12" name="Group 53"/>
            <p:cNvGrpSpPr>
              <a:grpSpLocks/>
            </p:cNvGrpSpPr>
            <p:nvPr/>
          </p:nvGrpSpPr>
          <p:grpSpPr bwMode="auto">
            <a:xfrm>
              <a:off x="430213" y="6147110"/>
              <a:ext cx="852487" cy="700088"/>
              <a:chOff x="222" y="2946"/>
              <a:chExt cx="537" cy="441"/>
            </a:xfrm>
          </p:grpSpPr>
          <p:pic>
            <p:nvPicPr>
              <p:cNvPr id="155" name="Picture 54" descr="받침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22" y="3108"/>
                <a:ext cx="537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3" name="Group 55"/>
              <p:cNvGrpSpPr>
                <a:grpSpLocks/>
              </p:cNvGrpSpPr>
              <p:nvPr/>
            </p:nvGrpSpPr>
            <p:grpSpPr bwMode="auto">
              <a:xfrm>
                <a:off x="382" y="2946"/>
                <a:ext cx="352" cy="441"/>
                <a:chOff x="382" y="2946"/>
                <a:chExt cx="352" cy="441"/>
              </a:xfrm>
            </p:grpSpPr>
            <p:sp>
              <p:nvSpPr>
                <p:cNvPr id="157" name="Text Box 56"/>
                <p:cNvSpPr txBox="1">
                  <a:spLocks noChangeArrowheads="1"/>
                </p:cNvSpPr>
                <p:nvPr/>
              </p:nvSpPr>
              <p:spPr bwMode="gray">
                <a:xfrm>
                  <a:off x="382" y="3291"/>
                  <a:ext cx="216" cy="9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defTabSz="942975" fontAlgn="ctr" latinLnBrk="0"/>
                  <a:r>
                    <a:rPr lang="ko-KR" altLang="en-US" sz="1000" dirty="0">
                      <a:latin typeface="Rix모던고딕 M" pitchFamily="18" charset="-127"/>
                      <a:ea typeface="Rix모던고딕 M" pitchFamily="18" charset="-127"/>
                    </a:rPr>
                    <a:t>관리자</a:t>
                  </a:r>
                </a:p>
              </p:txBody>
            </p:sp>
            <p:pic>
              <p:nvPicPr>
                <p:cNvPr id="158" name="Picture 58" descr="icon_1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 flipH="1">
                  <a:off x="398" y="2946"/>
                  <a:ext cx="336" cy="2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149" name="Picture 65" descr="Untitled-1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69900" y="5929623"/>
              <a:ext cx="539750" cy="727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9" name="AutoShape 34" descr="object-02"/>
          <p:cNvSpPr>
            <a:spLocks noChangeArrowheads="1"/>
          </p:cNvSpPr>
          <p:nvPr/>
        </p:nvSpPr>
        <p:spPr bwMode="auto">
          <a:xfrm>
            <a:off x="2254251" y="4191111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검색을 통한 정보 안내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60" name="AutoShape 34" descr="object-02"/>
          <p:cNvSpPr>
            <a:spLocks noChangeArrowheads="1"/>
          </p:cNvSpPr>
          <p:nvPr/>
        </p:nvSpPr>
        <p:spPr bwMode="auto">
          <a:xfrm>
            <a:off x="2254251" y="4476990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사용자 리뷰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61" name="AutoShape 34" descr="object-02"/>
          <p:cNvSpPr>
            <a:spLocks noChangeArrowheads="1"/>
          </p:cNvSpPr>
          <p:nvPr/>
        </p:nvSpPr>
        <p:spPr bwMode="auto">
          <a:xfrm>
            <a:off x="2254251" y="5646043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ko-KR" altLang="en-US" sz="800" dirty="0" err="1" smtClean="0">
                <a:latin typeface="Rix모던고딕 M" pitchFamily="18" charset="-127"/>
                <a:ea typeface="Rix모던고딕 M" pitchFamily="18" charset="-127"/>
              </a:rPr>
              <a:t>네이트</a:t>
            </a:r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en-US" altLang="ko-KR" sz="800" dirty="0" smtClean="0">
                <a:latin typeface="Rix모던고딕 M" pitchFamily="18" charset="-127"/>
                <a:ea typeface="Rix모던고딕 M" pitchFamily="18" charset="-127"/>
              </a:rPr>
              <a:t>API </a:t>
            </a:r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메일 보내기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62" name="AutoShape 34" descr="object-02"/>
          <p:cNvSpPr>
            <a:spLocks noChangeArrowheads="1"/>
          </p:cNvSpPr>
          <p:nvPr/>
        </p:nvSpPr>
        <p:spPr bwMode="auto">
          <a:xfrm>
            <a:off x="3478839" y="5646043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상용 </a:t>
            </a:r>
            <a:r>
              <a:rPr lang="en-US" altLang="ko-KR" sz="800" dirty="0" smtClean="0">
                <a:latin typeface="Rix모던고딕 M" pitchFamily="18" charset="-127"/>
                <a:ea typeface="Rix모던고딕 M" pitchFamily="18" charset="-127"/>
              </a:rPr>
              <a:t>SNS </a:t>
            </a:r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연동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63" name="Text Box 43"/>
          <p:cNvSpPr txBox="1">
            <a:spLocks noChangeArrowheads="1"/>
          </p:cNvSpPr>
          <p:nvPr/>
        </p:nvSpPr>
        <p:spPr bwMode="gray">
          <a:xfrm>
            <a:off x="3029369" y="7200770"/>
            <a:ext cx="23083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defTabSz="942975" fontAlgn="ctr" latinLnBrk="0">
              <a:lnSpc>
                <a:spcPct val="90000"/>
              </a:lnSpc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itchFamily="18" charset="-127"/>
                <a:ea typeface="Rix모던고딕 M" pitchFamily="18" charset="-127"/>
              </a:rPr>
              <a:t>연계</a:t>
            </a:r>
            <a:endParaRPr lang="ko-KR" altLang="en-US" sz="1000" dirty="0">
              <a:solidFill>
                <a:srgbClr val="4D4D4D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64" name="Text Box 43"/>
          <p:cNvSpPr txBox="1">
            <a:spLocks noChangeArrowheads="1"/>
          </p:cNvSpPr>
          <p:nvPr/>
        </p:nvSpPr>
        <p:spPr bwMode="gray">
          <a:xfrm>
            <a:off x="3661802" y="7200770"/>
            <a:ext cx="230832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defTabSz="942975" fontAlgn="ctr" latinLnBrk="0">
              <a:lnSpc>
                <a:spcPct val="90000"/>
              </a:lnSpc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itchFamily="18" charset="-127"/>
                <a:ea typeface="Rix모던고딕 M" pitchFamily="18" charset="-127"/>
              </a:rPr>
              <a:t>공유</a:t>
            </a:r>
            <a:endParaRPr lang="ko-KR" altLang="en-US" sz="1000" dirty="0">
              <a:solidFill>
                <a:srgbClr val="4D4D4D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65" name="Rectangle 98"/>
          <p:cNvSpPr>
            <a:spLocks noChangeArrowheads="1"/>
          </p:cNvSpPr>
          <p:nvPr/>
        </p:nvSpPr>
        <p:spPr bwMode="gray">
          <a:xfrm>
            <a:off x="2190291" y="6294115"/>
            <a:ext cx="2520280" cy="720080"/>
          </a:xfrm>
          <a:prstGeom prst="rect">
            <a:avLst/>
          </a:prstGeom>
          <a:noFill/>
          <a:ln w="19050" algn="ctr">
            <a:solidFill>
              <a:srgbClr val="C0C0C0"/>
            </a:solidFill>
            <a:miter lim="800000"/>
            <a:headEnd/>
            <a:tailEnd/>
          </a:ln>
        </p:spPr>
        <p:txBody>
          <a:bodyPr lIns="90000" tIns="46800" rIns="10800" bIns="46800"/>
          <a:lstStyle/>
          <a:p>
            <a:endParaRPr lang="ko-KR" altLang="en-US" dirty="0"/>
          </a:p>
        </p:txBody>
      </p:sp>
      <p:grpSp>
        <p:nvGrpSpPr>
          <p:cNvPr id="15" name="그룹 179"/>
          <p:cNvGrpSpPr/>
          <p:nvPr/>
        </p:nvGrpSpPr>
        <p:grpSpPr>
          <a:xfrm>
            <a:off x="3313488" y="5959781"/>
            <a:ext cx="187528" cy="1461840"/>
            <a:chOff x="3313478" y="5709711"/>
            <a:chExt cx="141837" cy="1522930"/>
          </a:xfrm>
        </p:grpSpPr>
        <p:cxnSp>
          <p:nvCxnSpPr>
            <p:cNvPr id="181" name="직선 연결선 180"/>
            <p:cNvCxnSpPr/>
            <p:nvPr/>
          </p:nvCxnSpPr>
          <p:spPr>
            <a:xfrm>
              <a:off x="3313478" y="6908791"/>
              <a:ext cx="0" cy="32385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3455315" y="6908791"/>
              <a:ext cx="0" cy="32385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Line 91"/>
            <p:cNvSpPr>
              <a:spLocks noChangeShapeType="1"/>
            </p:cNvSpPr>
            <p:nvPr/>
          </p:nvSpPr>
          <p:spPr bwMode="auto">
            <a:xfrm>
              <a:off x="3455309" y="5709711"/>
              <a:ext cx="0" cy="324036"/>
            </a:xfrm>
            <a:prstGeom prst="line">
              <a:avLst/>
            </a:prstGeom>
            <a:noFill/>
            <a:ln w="9525">
              <a:solidFill>
                <a:srgbClr val="ADADAD"/>
              </a:solidFill>
              <a:round/>
              <a:headEnd/>
              <a:tailEnd type="triangle" w="med" len="sm"/>
            </a:ln>
          </p:spPr>
          <p:txBody>
            <a:bodyPr lIns="72000" tIns="36000" rIns="72000" bIns="36000"/>
            <a:lstStyle/>
            <a:p>
              <a:endParaRPr lang="ko-KR" altLang="en-US" dirty="0"/>
            </a:p>
          </p:txBody>
        </p:sp>
        <p:sp>
          <p:nvSpPr>
            <p:cNvPr id="184" name="Line 92"/>
            <p:cNvSpPr>
              <a:spLocks noChangeShapeType="1"/>
            </p:cNvSpPr>
            <p:nvPr/>
          </p:nvSpPr>
          <p:spPr bwMode="auto">
            <a:xfrm flipV="1">
              <a:off x="3319151" y="5709713"/>
              <a:ext cx="0" cy="324036"/>
            </a:xfrm>
            <a:prstGeom prst="line">
              <a:avLst/>
            </a:prstGeom>
            <a:noFill/>
            <a:ln w="9525">
              <a:solidFill>
                <a:srgbClr val="ADADAD"/>
              </a:solidFill>
              <a:round/>
              <a:headEnd/>
              <a:tailEnd type="triangle" w="med" len="sm"/>
            </a:ln>
          </p:spPr>
          <p:txBody>
            <a:bodyPr lIns="72000" tIns="36000" rIns="72000" bIns="36000"/>
            <a:lstStyle/>
            <a:p>
              <a:endParaRPr lang="ko-KR" altLang="en-US" dirty="0"/>
            </a:p>
          </p:txBody>
        </p:sp>
      </p:grpSp>
      <p:sp>
        <p:nvSpPr>
          <p:cNvPr id="185" name="Text Box 93"/>
          <p:cNvSpPr txBox="1">
            <a:spLocks noChangeArrowheads="1"/>
          </p:cNvSpPr>
          <p:nvPr/>
        </p:nvSpPr>
        <p:spPr bwMode="gray">
          <a:xfrm>
            <a:off x="3573016" y="6030682"/>
            <a:ext cx="679450" cy="168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>
                <a:latin typeface="Rix모던고딕 M" pitchFamily="18" charset="-127"/>
                <a:ea typeface="Rix모던고딕 M" pitchFamily="18" charset="-127"/>
              </a:rPr>
              <a:t>운영</a:t>
            </a:r>
            <a:r>
              <a:rPr lang="en-US" altLang="ko-KR" sz="1000" dirty="0">
                <a:latin typeface="Rix모던고딕 M" pitchFamily="18" charset="-127"/>
                <a:ea typeface="Rix모던고딕 M" pitchFamily="18" charset="-127"/>
              </a:rPr>
              <a:t>/</a:t>
            </a:r>
            <a:r>
              <a:rPr lang="ko-KR" altLang="en-US" sz="1000" dirty="0">
                <a:latin typeface="Rix모던고딕 M" pitchFamily="18" charset="-127"/>
                <a:ea typeface="Rix모던고딕 M" pitchFamily="18" charset="-127"/>
              </a:rPr>
              <a:t>관리</a:t>
            </a:r>
          </a:p>
        </p:txBody>
      </p:sp>
      <p:sp>
        <p:nvSpPr>
          <p:cNvPr id="187" name="Rectangle 158"/>
          <p:cNvSpPr>
            <a:spLocks noChangeArrowheads="1"/>
          </p:cNvSpPr>
          <p:nvPr/>
        </p:nvSpPr>
        <p:spPr bwMode="gray">
          <a:xfrm>
            <a:off x="2248855" y="6354545"/>
            <a:ext cx="2403153" cy="2170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algn="ctr">
            <a:noFill/>
            <a:miter lim="800000"/>
            <a:headEnd/>
            <a:tailEnd/>
          </a:ln>
        </p:spPr>
        <p:txBody>
          <a:bodyPr lIns="90000" tIns="46800" rIns="10800" bIns="46800"/>
          <a:lstStyle/>
          <a:p>
            <a:endParaRPr lang="ko-KR" altLang="en-US" dirty="0"/>
          </a:p>
        </p:txBody>
      </p:sp>
      <p:sp>
        <p:nvSpPr>
          <p:cNvPr id="188" name="Rectangle 159"/>
          <p:cNvSpPr>
            <a:spLocks noChangeArrowheads="1"/>
          </p:cNvSpPr>
          <p:nvPr/>
        </p:nvSpPr>
        <p:spPr bwMode="gray">
          <a:xfrm>
            <a:off x="3001811" y="6385349"/>
            <a:ext cx="897240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fontAlgn="ctr">
              <a:spcAft>
                <a:spcPct val="0"/>
              </a:spcAft>
              <a:buClrTx/>
              <a:buSzTx/>
            </a:pPr>
            <a:r>
              <a:rPr lang="ko-KR" altLang="en-US" sz="1000" dirty="0" smtClean="0">
                <a:latin typeface="Rix모던고딕 B" pitchFamily="18" charset="-127"/>
                <a:ea typeface="Rix모던고딕 B" pitchFamily="18" charset="-127"/>
              </a:rPr>
              <a:t>통합 관리 서비스</a:t>
            </a:r>
            <a:endParaRPr lang="ko-KR" altLang="en-US" sz="1000" dirty="0"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89" name="Rectangle 700"/>
          <p:cNvSpPr>
            <a:spLocks noChangeArrowheads="1"/>
          </p:cNvSpPr>
          <p:nvPr/>
        </p:nvSpPr>
        <p:spPr bwMode="gray">
          <a:xfrm>
            <a:off x="2273027" y="6606575"/>
            <a:ext cx="1035540" cy="35394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92075" indent="-92075" algn="l" fontAlgn="ctr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Font typeface="Wingdings 2" pitchFamily="18" charset="2"/>
              <a:buChar char="¡"/>
            </a:pPr>
            <a:r>
              <a:rPr lang="ko-KR" altLang="en-US" sz="1000" dirty="0" err="1" smtClean="0">
                <a:solidFill>
                  <a:srgbClr val="292929"/>
                </a:solidFill>
                <a:latin typeface="Rix모던고딕 L" pitchFamily="18" charset="-127"/>
                <a:ea typeface="Rix모던고딕 L" pitchFamily="18" charset="-127"/>
                <a:cs typeface="한컴돋움" pitchFamily="18" charset="2"/>
              </a:rPr>
              <a:t>카풀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L" pitchFamily="18" charset="-127"/>
                <a:ea typeface="Rix모던고딕 L" pitchFamily="18" charset="-127"/>
                <a:cs typeface="한컴돋움" pitchFamily="18" charset="2"/>
              </a:rPr>
              <a:t>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L" pitchFamily="18" charset="-127"/>
                <a:ea typeface="Rix모던고딕 L" pitchFamily="18" charset="-127"/>
                <a:cs typeface="한컴돋움" pitchFamily="18" charset="2"/>
              </a:rPr>
              <a:t>게시글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L" pitchFamily="18" charset="-127"/>
                <a:ea typeface="Rix모던고딕 L" pitchFamily="18" charset="-127"/>
                <a:cs typeface="한컴돋움" pitchFamily="18" charset="2"/>
              </a:rPr>
              <a:t> 관리  </a:t>
            </a:r>
            <a:endParaRPr lang="ko-KR" altLang="en-US" sz="1000" dirty="0">
              <a:solidFill>
                <a:srgbClr val="292929"/>
              </a:solidFill>
              <a:latin typeface="Rix모던고딕 L" pitchFamily="18" charset="-127"/>
              <a:ea typeface="Rix모던고딕 L" pitchFamily="18" charset="-127"/>
              <a:cs typeface="한컴돋움" pitchFamily="18" charset="2"/>
            </a:endParaRPr>
          </a:p>
          <a:p>
            <a:pPr marL="92075" indent="-92075" fontAlgn="ctr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Font typeface="Wingdings 2" pitchFamily="18" charset="2"/>
              <a:buChar char="¡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L" pitchFamily="18" charset="-127"/>
                <a:ea typeface="Rix모던고딕 L" pitchFamily="18" charset="-127"/>
                <a:cs typeface="한컴돋움" pitchFamily="18" charset="2"/>
              </a:rPr>
              <a:t>사용자 리뷰 관리</a:t>
            </a:r>
          </a:p>
        </p:txBody>
      </p:sp>
      <p:sp>
        <p:nvSpPr>
          <p:cNvPr id="190" name="Rectangle 700"/>
          <p:cNvSpPr>
            <a:spLocks noChangeArrowheads="1"/>
          </p:cNvSpPr>
          <p:nvPr/>
        </p:nvSpPr>
        <p:spPr bwMode="gray">
          <a:xfrm>
            <a:off x="3645024" y="6606575"/>
            <a:ext cx="968214" cy="35394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92075" indent="-92075" fontAlgn="ctr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Font typeface="Wingdings 2" pitchFamily="18" charset="2"/>
              <a:buChar char="¡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L" pitchFamily="18" charset="-127"/>
                <a:ea typeface="Rix모던고딕 L" pitchFamily="18" charset="-127"/>
                <a:cs typeface="한컴돋움" pitchFamily="18" charset="2"/>
              </a:rPr>
              <a:t>관광지 정보 관리</a:t>
            </a:r>
          </a:p>
          <a:p>
            <a:pPr marL="92075" indent="-92075" algn="l" fontAlgn="ctr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Font typeface="Wingdings 2" pitchFamily="18" charset="2"/>
              <a:buChar char="¡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L" pitchFamily="18" charset="-127"/>
                <a:ea typeface="Rix모던고딕 L" pitchFamily="18" charset="-127"/>
                <a:cs typeface="한컴돋움" pitchFamily="18" charset="2"/>
              </a:rPr>
              <a:t>길안내 정보 관리</a:t>
            </a:r>
            <a:endParaRPr lang="ko-KR" altLang="en-US" sz="1000" dirty="0">
              <a:solidFill>
                <a:srgbClr val="292929"/>
              </a:solidFill>
              <a:latin typeface="Rix모던고딕 L" pitchFamily="18" charset="-127"/>
              <a:ea typeface="Rix모던고딕 L" pitchFamily="18" charset="-127"/>
              <a:cs typeface="한컴돋움" pitchFamily="18" charset="2"/>
            </a:endParaRPr>
          </a:p>
        </p:txBody>
      </p:sp>
      <p:sp>
        <p:nvSpPr>
          <p:cNvPr id="191" name="AutoShape 34" descr="object-02"/>
          <p:cNvSpPr>
            <a:spLocks noChangeArrowheads="1"/>
          </p:cNvSpPr>
          <p:nvPr/>
        </p:nvSpPr>
        <p:spPr bwMode="auto">
          <a:xfrm>
            <a:off x="3478839" y="4478408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유료</a:t>
            </a:r>
            <a:r>
              <a:rPr lang="en-US" altLang="ko-KR" sz="800" dirty="0" smtClean="0">
                <a:latin typeface="Rix모던고딕 M" pitchFamily="18" charset="-127"/>
                <a:ea typeface="Rix모던고딕 M" pitchFamily="18" charset="-127"/>
              </a:rPr>
              <a:t>/</a:t>
            </a:r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무료 도로 주행 안내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92" name="AutoShape 34" descr="object-02"/>
          <p:cNvSpPr>
            <a:spLocks noChangeArrowheads="1"/>
          </p:cNvSpPr>
          <p:nvPr/>
        </p:nvSpPr>
        <p:spPr bwMode="auto">
          <a:xfrm>
            <a:off x="3478839" y="4758410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버스</a:t>
            </a:r>
            <a:r>
              <a:rPr lang="en-US" altLang="ko-KR" sz="800" dirty="0" smtClean="0"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지하철 노선 안내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94" name="Rectangle 98"/>
          <p:cNvSpPr>
            <a:spLocks noChangeArrowheads="1"/>
          </p:cNvSpPr>
          <p:nvPr/>
        </p:nvSpPr>
        <p:spPr bwMode="gray">
          <a:xfrm>
            <a:off x="2190291" y="3533381"/>
            <a:ext cx="2520280" cy="2436697"/>
          </a:xfrm>
          <a:prstGeom prst="rect">
            <a:avLst/>
          </a:prstGeom>
          <a:noFill/>
          <a:ln w="19050" algn="ctr">
            <a:solidFill>
              <a:srgbClr val="C0C0C0"/>
            </a:solidFill>
            <a:miter lim="800000"/>
            <a:headEnd/>
            <a:tailEnd/>
          </a:ln>
        </p:spPr>
        <p:txBody>
          <a:bodyPr lIns="90000" tIns="46800" rIns="10800" bIns="46800"/>
          <a:lstStyle/>
          <a:p>
            <a:endParaRPr lang="ko-KR" altLang="en-US" dirty="0"/>
          </a:p>
        </p:txBody>
      </p:sp>
      <p:sp>
        <p:nvSpPr>
          <p:cNvPr id="195" name="AutoShape 34" descr="object-02"/>
          <p:cNvSpPr>
            <a:spLocks noChangeArrowheads="1"/>
          </p:cNvSpPr>
          <p:nvPr/>
        </p:nvSpPr>
        <p:spPr bwMode="auto">
          <a:xfrm>
            <a:off x="2254251" y="5083176"/>
            <a:ext cx="1152525" cy="250725"/>
          </a:xfrm>
          <a:prstGeom prst="roundRect">
            <a:avLst>
              <a:gd name="adj" fmla="val 0"/>
            </a:avLst>
          </a:prstGeom>
          <a:blipFill dpi="0" rotWithShape="1">
            <a:blip r:embed="rId11" cstate="print"/>
            <a:srcRect/>
            <a:stretch>
              <a:fillRect/>
            </a:stretch>
          </a:blip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/>
          <a:p>
            <a:pPr algn="ctr" defTabSz="942975" fontAlgn="ctr" latinLnBrk="0"/>
            <a:r>
              <a:rPr lang="ko-KR" altLang="en-US" sz="800" dirty="0" err="1" smtClean="0">
                <a:latin typeface="Rix모던고딕 M" pitchFamily="18" charset="-127"/>
                <a:ea typeface="Rix모던고딕 M" pitchFamily="18" charset="-127"/>
              </a:rPr>
              <a:t>푸시메시지</a:t>
            </a:r>
            <a:r>
              <a:rPr lang="ko-KR" altLang="en-US" sz="800" dirty="0" smtClean="0">
                <a:latin typeface="Rix모던고딕 M" pitchFamily="18" charset="-127"/>
                <a:ea typeface="Rix모던고딕 M" pitchFamily="18" charset="-127"/>
              </a:rPr>
              <a:t> 알림</a:t>
            </a:r>
            <a:endParaRPr lang="ko-KR" altLang="ko-KR" sz="800" dirty="0"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16" name="그룹 100"/>
          <p:cNvGrpSpPr/>
          <p:nvPr/>
        </p:nvGrpSpPr>
        <p:grpSpPr>
          <a:xfrm>
            <a:off x="5742777" y="4540666"/>
            <a:ext cx="577081" cy="2352751"/>
            <a:chOff x="5742777" y="4540666"/>
            <a:chExt cx="577081" cy="2352751"/>
          </a:xfrm>
        </p:grpSpPr>
        <p:grpSp>
          <p:nvGrpSpPr>
            <p:cNvPr id="17" name="그룹 98"/>
            <p:cNvGrpSpPr/>
            <p:nvPr/>
          </p:nvGrpSpPr>
          <p:grpSpPr>
            <a:xfrm>
              <a:off x="5761965" y="4540666"/>
              <a:ext cx="471557" cy="756087"/>
              <a:chOff x="9321330" y="7749739"/>
              <a:chExt cx="471557" cy="756087"/>
            </a:xfrm>
          </p:grpSpPr>
          <p:pic>
            <p:nvPicPr>
              <p:cNvPr id="100" name="Picture 90" descr="Untitled-1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9328950" y="8022595"/>
                <a:ext cx="453654" cy="1808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8" name="그룹 264"/>
              <p:cNvGrpSpPr/>
              <p:nvPr/>
            </p:nvGrpSpPr>
            <p:grpSpPr>
              <a:xfrm>
                <a:off x="9321330" y="7749739"/>
                <a:ext cx="471557" cy="756087"/>
                <a:chOff x="9321330" y="7749739"/>
                <a:chExt cx="471557" cy="756087"/>
              </a:xfrm>
            </p:grpSpPr>
            <p:sp>
              <p:nvSpPr>
                <p:cNvPr id="103" name="Text Box 60"/>
                <p:cNvSpPr txBox="1">
                  <a:spLocks noChangeArrowheads="1"/>
                </p:cNvSpPr>
                <p:nvPr/>
              </p:nvSpPr>
              <p:spPr bwMode="gray">
                <a:xfrm>
                  <a:off x="9331221" y="8198049"/>
                  <a:ext cx="461666" cy="30777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942975" fontAlgn="ctr" latinLnBrk="0"/>
                  <a:r>
                    <a:rPr lang="ko-KR" altLang="en-US" sz="1000" dirty="0" err="1" smtClean="0">
                      <a:latin typeface="Rix모던고딕 L" pitchFamily="18" charset="-127"/>
                      <a:ea typeface="Rix모던고딕 L" pitchFamily="18" charset="-127"/>
                    </a:rPr>
                    <a:t>스마트폰</a:t>
                  </a:r>
                  <a:endParaRPr lang="en-US" altLang="ko-KR" sz="1000" dirty="0" smtClean="0">
                    <a:latin typeface="Rix모던고딕 L" pitchFamily="18" charset="-127"/>
                    <a:ea typeface="Rix모던고딕 L" pitchFamily="18" charset="-127"/>
                  </a:endParaRPr>
                </a:p>
                <a:p>
                  <a:pPr algn="ctr" defTabSz="942975" fontAlgn="ctr" latinLnBrk="0"/>
                  <a:r>
                    <a:rPr lang="ko-KR" altLang="en-US" sz="1000" dirty="0" smtClean="0">
                      <a:latin typeface="Rix모던고딕 L" pitchFamily="18" charset="-127"/>
                      <a:ea typeface="Rix모던고딕 L" pitchFamily="18" charset="-127"/>
                    </a:rPr>
                    <a:t>사용자</a:t>
                  </a:r>
                  <a:endParaRPr lang="ko-KR" altLang="en-US" sz="1000" dirty="0">
                    <a:latin typeface="Rix모던고딕 L" pitchFamily="18" charset="-127"/>
                    <a:ea typeface="Rix모던고딕 L" pitchFamily="18" charset="-127"/>
                  </a:endParaRPr>
                </a:p>
              </p:txBody>
            </p:sp>
            <p:pic>
              <p:nvPicPr>
                <p:cNvPr id="104" name="Picture 323" descr="내국인"/>
                <p:cNvPicPr>
                  <a:picLocks noChangeArrowheads="1"/>
                </p:cNvPicPr>
                <p:nvPr/>
              </p:nvPicPr>
              <p:blipFill>
                <a:blip r:embed="rId17" cstate="print"/>
                <a:srcRect/>
                <a:stretch>
                  <a:fillRect/>
                </a:stretch>
              </p:blipFill>
              <p:spPr bwMode="auto">
                <a:xfrm>
                  <a:off x="9321330" y="7749739"/>
                  <a:ext cx="453654" cy="4536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21" name="그룹 104"/>
            <p:cNvGrpSpPr/>
            <p:nvPr/>
          </p:nvGrpSpPr>
          <p:grpSpPr>
            <a:xfrm>
              <a:off x="5742777" y="6061718"/>
              <a:ext cx="577081" cy="831699"/>
              <a:chOff x="9637239" y="8422655"/>
              <a:chExt cx="577081" cy="831699"/>
            </a:xfrm>
          </p:grpSpPr>
          <p:sp>
            <p:nvSpPr>
              <p:cNvPr id="106" name="Text Box 60"/>
              <p:cNvSpPr txBox="1">
                <a:spLocks noChangeArrowheads="1"/>
              </p:cNvSpPr>
              <p:nvPr/>
            </p:nvSpPr>
            <p:spPr bwMode="gray">
              <a:xfrm>
                <a:off x="9637239" y="8946577"/>
                <a:ext cx="577081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942975" fontAlgn="ctr" latinLnBrk="0"/>
                <a:r>
                  <a:rPr lang="ko-KR" altLang="en-US" sz="1000" dirty="0" smtClean="0">
                    <a:latin typeface="Rix모던고딕 L" pitchFamily="18" charset="-127"/>
                    <a:ea typeface="Rix모던고딕 L" pitchFamily="18" charset="-127"/>
                  </a:rPr>
                  <a:t>스마트기기</a:t>
                </a:r>
                <a:endParaRPr lang="en-US" altLang="ko-KR" sz="1000" dirty="0" smtClean="0">
                  <a:latin typeface="Rix모던고딕 L" pitchFamily="18" charset="-127"/>
                  <a:ea typeface="Rix모던고딕 L" pitchFamily="18" charset="-127"/>
                </a:endParaRPr>
              </a:p>
              <a:p>
                <a:pPr algn="ctr" defTabSz="942975" fontAlgn="ctr" latinLnBrk="0"/>
                <a:r>
                  <a:rPr lang="ko-KR" altLang="en-US" sz="1000" dirty="0" smtClean="0">
                    <a:latin typeface="Rix모던고딕 L" pitchFamily="18" charset="-127"/>
                    <a:ea typeface="Rix모던고딕 L" pitchFamily="18" charset="-127"/>
                  </a:rPr>
                  <a:t>사용자</a:t>
                </a:r>
                <a:endParaRPr lang="ko-KR" altLang="en-US" sz="1000" dirty="0">
                  <a:latin typeface="Rix모던고딕 L" pitchFamily="18" charset="-127"/>
                  <a:ea typeface="Rix모던고딕 L" pitchFamily="18" charset="-127"/>
                </a:endParaRPr>
              </a:p>
            </p:txBody>
          </p:sp>
          <p:pic>
            <p:nvPicPr>
              <p:cNvPr id="107" name="Picture 90" descr="Untitled-1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9699375" y="8732656"/>
                <a:ext cx="453654" cy="1808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2" name="그룹 262"/>
              <p:cNvGrpSpPr/>
              <p:nvPr/>
            </p:nvGrpSpPr>
            <p:grpSpPr>
              <a:xfrm>
                <a:off x="9646626" y="8422655"/>
                <a:ext cx="566772" cy="513377"/>
                <a:chOff x="9646626" y="8422655"/>
                <a:chExt cx="566772" cy="513377"/>
              </a:xfrm>
            </p:grpSpPr>
            <p:pic>
              <p:nvPicPr>
                <p:cNvPr id="146" name="Picture 66" descr="Untitled-1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auto">
                <a:xfrm flipH="1">
                  <a:off x="9831950" y="8422655"/>
                  <a:ext cx="381448" cy="51337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66" name="Picture 65" descr="icon_1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9646626" y="8460327"/>
                  <a:ext cx="366902" cy="370207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95" name="AutoShape 26" descr="object-05"/>
          <p:cNvSpPr>
            <a:spLocks noChangeArrowheads="1"/>
          </p:cNvSpPr>
          <p:nvPr/>
        </p:nvSpPr>
        <p:spPr bwMode="auto">
          <a:xfrm>
            <a:off x="3457575" y="5038726"/>
            <a:ext cx="1180195" cy="276262"/>
          </a:xfrm>
          <a:prstGeom prst="roundRect">
            <a:avLst>
              <a:gd name="adj" fmla="val 16667"/>
            </a:avLst>
          </a:prstGeom>
          <a:blipFill dpi="0" rotWithShape="1">
            <a:blip r:embed="rId7" cstate="print"/>
            <a:srcRect/>
            <a:stretch>
              <a:fillRect/>
            </a:stretch>
          </a:blipFill>
          <a:ln w="6350" algn="ctr">
            <a:solidFill>
              <a:srgbClr val="A0BBDC"/>
            </a:solidFill>
            <a:round/>
            <a:headEnd/>
            <a:tailEnd/>
          </a:ln>
          <a:effectLst>
            <a:outerShdw dist="35921" dir="2700000" algn="ctr" rotWithShape="0">
              <a:srgbClr val="EAEAEA"/>
            </a:outerShdw>
          </a:effectLst>
        </p:spPr>
        <p:txBody>
          <a:bodyPr lIns="36000" tIns="36000" rIns="36000" bIns="25200" anchor="ctr"/>
          <a:lstStyle/>
          <a:p>
            <a:pPr algn="ctr" defTabSz="942975" fontAlgn="ctr" latinLnBrk="0">
              <a:defRPr/>
            </a:pPr>
            <a:r>
              <a:rPr lang="ko-KR" altLang="en-US" sz="1000" dirty="0" smtClean="0">
                <a:latin typeface="Rix모던고딕 B" pitchFamily="18" charset="-127"/>
                <a:ea typeface="Rix모던고딕 B" pitchFamily="18" charset="-127"/>
              </a:rPr>
              <a:t>사용자 리뷰</a:t>
            </a:r>
            <a:endParaRPr lang="ko-KR" altLang="en-US" sz="1000" dirty="0">
              <a:latin typeface="Rix모던고딕 B" pitchFamily="18" charset="-127"/>
              <a:ea typeface="Rix모던고딕 B" pitchFamily="18" charset="-127"/>
            </a:endParaRPr>
          </a:p>
        </p:txBody>
      </p:sp>
      <p:pic>
        <p:nvPicPr>
          <p:cNvPr id="2050" name="Picture 2" descr="C:\Users\이수홍\Desktop\싸이월드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419842" y="7505718"/>
            <a:ext cx="642942" cy="311755"/>
          </a:xfrm>
          <a:prstGeom prst="rect">
            <a:avLst/>
          </a:prstGeom>
          <a:noFill/>
        </p:spPr>
      </p:pic>
      <p:pic>
        <p:nvPicPr>
          <p:cNvPr id="2051" name="Picture 3" descr="C:\Users\이수홍\Desktop\구글플러스.jpg"/>
          <p:cNvPicPr>
            <a:picLocks noChangeAspect="1" noChangeArrowheads="1"/>
          </p:cNvPicPr>
          <p:nvPr/>
        </p:nvPicPr>
        <p:blipFill>
          <a:blip r:embed="rId21" cstate="print"/>
          <a:srcRect l="7692" t="27898" r="7692" b="30254"/>
          <a:stretch>
            <a:fillRect/>
          </a:stretch>
        </p:blipFill>
        <p:spPr bwMode="auto">
          <a:xfrm>
            <a:off x="3348404" y="7800995"/>
            <a:ext cx="785818" cy="214314"/>
          </a:xfrm>
          <a:prstGeom prst="rect">
            <a:avLst/>
          </a:prstGeom>
          <a:noFill/>
        </p:spPr>
      </p:pic>
      <p:pic>
        <p:nvPicPr>
          <p:cNvPr id="132" name="Picture 43" descr="페북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765807" y="7801866"/>
            <a:ext cx="628903" cy="16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C:\Users\이수홍\Desktop\sk플래닛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072894" y="7477143"/>
            <a:ext cx="676280" cy="411404"/>
          </a:xfrm>
          <a:prstGeom prst="rect">
            <a:avLst/>
          </a:prstGeom>
          <a:noFill/>
        </p:spPr>
      </p:pic>
      <p:pic>
        <p:nvPicPr>
          <p:cNvPr id="2052" name="Picture 4" descr="C:\Users\이수홍\Desktop\네이트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110994" y="7781945"/>
            <a:ext cx="642942" cy="238566"/>
          </a:xfrm>
          <a:prstGeom prst="rect">
            <a:avLst/>
          </a:prstGeom>
          <a:noFill/>
        </p:spPr>
      </p:pic>
      <p:pic>
        <p:nvPicPr>
          <p:cNvPr id="1026" name="Picture 2" descr="C:\Users\Administrator\Desktop\한국관광공사.jp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2190006" y="7507570"/>
            <a:ext cx="495052" cy="4950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여행</a:t>
            </a:r>
            <a:r>
              <a:rPr kumimoji="1" lang="en-US" altLang="ko-KR" sz="1600" kern="0" dirty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및 관광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Ⅱ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grpSp>
        <p:nvGrpSpPr>
          <p:cNvPr id="2" name="그룹 181"/>
          <p:cNvGrpSpPr/>
          <p:nvPr/>
        </p:nvGrpSpPr>
        <p:grpSpPr>
          <a:xfrm>
            <a:off x="2169239" y="2792760"/>
            <a:ext cx="2592288" cy="1296144"/>
            <a:chOff x="4005064" y="2936776"/>
            <a:chExt cx="1800200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자신의 프로필을 등록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수정등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관리 할 수 있다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.</a:t>
              </a: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주변맛집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숙박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여행지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축제정보를 제공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42586" y="3048297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마이트래블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화면</a:t>
              </a:r>
            </a:p>
          </p:txBody>
        </p:sp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501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여행총정리ⓒ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2" y="1203040"/>
            <a:ext cx="504000" cy="5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84" y="4441540"/>
            <a:ext cx="3276000" cy="4687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476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가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여행</a:t>
            </a:r>
            <a:r>
              <a:rPr kumimoji="1" lang="en-US" altLang="ko-KR" sz="1600" kern="0" dirty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및 관광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Ⅱ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417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여행노트ⓓ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28" y="1203040"/>
            <a:ext cx="504000" cy="5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50" descr="제목 없음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333" y="6596074"/>
            <a:ext cx="6085011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147" descr="25300"/>
          <p:cNvPicPr>
            <a:picLocks noChangeAspect="1" noChangeArrowheads="1"/>
          </p:cNvPicPr>
          <p:nvPr/>
        </p:nvPicPr>
        <p:blipFill>
          <a:blip r:embed="rId5" cstate="print"/>
          <a:srcRect t="19810"/>
          <a:stretch>
            <a:fillRect/>
          </a:stretch>
        </p:blipFill>
        <p:spPr bwMode="auto">
          <a:xfrm>
            <a:off x="404664" y="2166918"/>
            <a:ext cx="6120679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02"/>
          <p:cNvGrpSpPr/>
          <p:nvPr/>
        </p:nvGrpSpPr>
        <p:grpSpPr>
          <a:xfrm>
            <a:off x="2081187" y="5524504"/>
            <a:ext cx="2598072" cy="2160240"/>
            <a:chOff x="3933056" y="7113240"/>
            <a:chExt cx="2598072" cy="2160240"/>
          </a:xfrm>
        </p:grpSpPr>
        <p:sp>
          <p:nvSpPr>
            <p:cNvPr id="62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66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accent2">
                  <a:lumMod val="75000"/>
                  <a:alpha val="7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68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69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64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대부분의 여행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어플들과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마찬가지로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여행지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/>
              </a:r>
              <a:b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</a:b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에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관한 주소를 알려주는데 그치고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실제 여행지를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찾아가는데에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생기는 불편함을 해결하지 못하고 있음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142989" y="7263712"/>
              <a:ext cx="21592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한계점</a:t>
              </a:r>
            </a:p>
          </p:txBody>
        </p:sp>
      </p:grpSp>
      <p:grpSp>
        <p:nvGrpSpPr>
          <p:cNvPr id="6" name="Group 36"/>
          <p:cNvGrpSpPr>
            <a:grpSpLocks/>
          </p:cNvGrpSpPr>
          <p:nvPr/>
        </p:nvGrpSpPr>
        <p:grpSpPr bwMode="auto">
          <a:xfrm rot="5400000">
            <a:off x="2678807" y="4441059"/>
            <a:ext cx="1214446" cy="928694"/>
            <a:chOff x="678" y="2493"/>
            <a:chExt cx="658" cy="271"/>
          </a:xfrm>
        </p:grpSpPr>
        <p:sp>
          <p:nvSpPr>
            <p:cNvPr id="85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93" name="Picture 37" descr="1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3524188" y="2809860"/>
            <a:ext cx="1154113" cy="1398588"/>
            <a:chOff x="212" y="1977"/>
            <a:chExt cx="727" cy="881"/>
          </a:xfrm>
        </p:grpSpPr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97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98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 Box 24"/>
            <p:cNvSpPr txBox="1">
              <a:spLocks noChangeArrowheads="1"/>
            </p:cNvSpPr>
            <p:nvPr/>
          </p:nvSpPr>
          <p:spPr bwMode="auto">
            <a:xfrm>
              <a:off x="283" y="2237"/>
              <a:ext cx="585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여행지의 지도보기 서비스</a:t>
              </a:r>
            </a:p>
          </p:txBody>
        </p: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4786322" y="3952868"/>
            <a:ext cx="1154113" cy="1398588"/>
            <a:chOff x="212" y="1977"/>
            <a:chExt cx="727" cy="881"/>
          </a:xfrm>
        </p:grpSpPr>
        <p:grpSp>
          <p:nvGrpSpPr>
            <p:cNvPr id="10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02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03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1" name="Text Box 24"/>
            <p:cNvSpPr txBox="1">
              <a:spLocks noChangeArrowheads="1"/>
            </p:cNvSpPr>
            <p:nvPr/>
          </p:nvSpPr>
          <p:spPr bwMode="auto">
            <a:xfrm>
              <a:off x="283" y="2247"/>
              <a:ext cx="585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자신의 프로필 등록 및 커뮤니티 활동 </a:t>
              </a:r>
            </a:p>
          </p:txBody>
        </p:sp>
      </p:grpSp>
      <p:grpSp>
        <p:nvGrpSpPr>
          <p:cNvPr id="11" name="Group 20"/>
          <p:cNvGrpSpPr>
            <a:grpSpLocks/>
          </p:cNvGrpSpPr>
          <p:nvPr/>
        </p:nvGrpSpPr>
        <p:grpSpPr bwMode="auto">
          <a:xfrm>
            <a:off x="774689" y="3952868"/>
            <a:ext cx="1154113" cy="1398588"/>
            <a:chOff x="212" y="1977"/>
            <a:chExt cx="727" cy="881"/>
          </a:xfrm>
        </p:grpSpPr>
        <p:grpSp>
          <p:nvGrpSpPr>
            <p:cNvPr id="12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07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08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" name="Text Box 24"/>
            <p:cNvSpPr txBox="1">
              <a:spLocks noChangeArrowheads="1"/>
            </p:cNvSpPr>
            <p:nvPr/>
          </p:nvSpPr>
          <p:spPr bwMode="auto">
            <a:xfrm>
              <a:off x="283" y="2247"/>
              <a:ext cx="585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기간별 여행지순위 제공</a:t>
              </a:r>
            </a:p>
          </p:txBody>
        </p:sp>
      </p:grpSp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1952552" y="2809860"/>
            <a:ext cx="1154113" cy="1398588"/>
            <a:chOff x="212" y="1977"/>
            <a:chExt cx="727" cy="881"/>
          </a:xfrm>
        </p:grpSpPr>
        <p:grpSp>
          <p:nvGrpSpPr>
            <p:cNvPr id="14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12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13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1" name="Text Box 24"/>
            <p:cNvSpPr txBox="1">
              <a:spLocks noChangeArrowheads="1"/>
            </p:cNvSpPr>
            <p:nvPr/>
          </p:nvSpPr>
          <p:spPr bwMode="auto">
            <a:xfrm>
              <a:off x="283" y="2299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여행지에 대한 정보 제공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01333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Ⅰ</a:t>
            </a:r>
          </a:p>
        </p:txBody>
      </p:sp>
      <p:grpSp>
        <p:nvGrpSpPr>
          <p:cNvPr id="2" name="그룹 181"/>
          <p:cNvGrpSpPr/>
          <p:nvPr/>
        </p:nvGrpSpPr>
        <p:grpSpPr>
          <a:xfrm>
            <a:off x="3861048" y="4376937"/>
            <a:ext cx="2592288" cy="1346309"/>
            <a:chOff x="4005064" y="2936776"/>
            <a:chExt cx="1800200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본인이 등록해 놓은 출발지와 출발지가 같은 사람들의 목록을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썸네일로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보여준다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메인화면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en-US" altLang="ko-KR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– </a:t>
              </a:r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카풀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목록</a:t>
              </a:r>
            </a:p>
          </p:txBody>
        </p:sp>
      </p:grpSp>
      <p:grpSp>
        <p:nvGrpSpPr>
          <p:cNvPr id="5" name="그룹 202"/>
          <p:cNvGrpSpPr/>
          <p:nvPr/>
        </p:nvGrpSpPr>
        <p:grpSpPr>
          <a:xfrm>
            <a:off x="1700808" y="2432720"/>
            <a:ext cx="4824536" cy="1189809"/>
            <a:chOff x="3933056" y="7113240"/>
            <a:chExt cx="2598072" cy="2160240"/>
          </a:xfrm>
        </p:grpSpPr>
        <p:sp>
          <p:nvSpPr>
            <p:cNvPr id="191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6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193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7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9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98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ltHorz">
              <a:fgClr>
                <a:schemeClr val="accent5">
                  <a:lumMod val="20000"/>
                  <a:lumOff val="80000"/>
                </a:schemeClr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출발지 또는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도착지가 같은 사람들의 목록을 보여줌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쪽지보내기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기능을 통해  사람들과 자유로운 대화 기능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게시판기능을 통해 글쓰기 가능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149080" y="7186860"/>
              <a:ext cx="21592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주요기능</a:t>
              </a:r>
            </a:p>
          </p:txBody>
        </p:sp>
      </p:grp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417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err="1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비아카풀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ⓐ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76" y="2516337"/>
            <a:ext cx="1080000" cy="106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0" y="3956763"/>
            <a:ext cx="3240000" cy="5548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0985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Ⅰ</a:t>
            </a:r>
          </a:p>
        </p:txBody>
      </p:sp>
      <p:grpSp>
        <p:nvGrpSpPr>
          <p:cNvPr id="2" name="그룹 181"/>
          <p:cNvGrpSpPr/>
          <p:nvPr/>
        </p:nvGrpSpPr>
        <p:grpSpPr>
          <a:xfrm>
            <a:off x="404664" y="2457228"/>
            <a:ext cx="2592288" cy="1296144"/>
            <a:chOff x="4005064" y="2936776"/>
            <a:chExt cx="1800200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본인이 등록해 놓은 도착지와 도착지가 같은 </a:t>
              </a:r>
              <a:r>
                <a:rPr lang="ko-KR" altLang="en-US" sz="1000" dirty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사람들의 목록을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썸네일로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보여준다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.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카풀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목록 화면</a:t>
              </a:r>
            </a:p>
          </p:txBody>
        </p:sp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501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여행총정리ⓑ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6" name="그룹 36"/>
          <p:cNvGrpSpPr/>
          <p:nvPr/>
        </p:nvGrpSpPr>
        <p:grpSpPr>
          <a:xfrm>
            <a:off x="3861048" y="2457228"/>
            <a:ext cx="2592288" cy="1296144"/>
            <a:chOff x="4005064" y="2936776"/>
            <a:chExt cx="1800200" cy="864096"/>
          </a:xfrm>
        </p:grpSpPr>
        <p:sp>
          <p:nvSpPr>
            <p:cNvPr id="38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42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4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4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40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325391"/>
              <a:ext cx="1725211" cy="375265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게시판 기능을 통해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글의 종류별로 검색 및 글쓰기 가능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커뮤니</a:t>
              </a:r>
              <a:r>
                <a:rPr lang="ko-KR" altLang="en-US" sz="1050" kern="10" spc="-50" dirty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티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화면</a:t>
              </a:r>
            </a:p>
          </p:txBody>
        </p:sp>
      </p:grp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12" y="4016896"/>
            <a:ext cx="3132000" cy="5363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41" y="4021810"/>
            <a:ext cx="3132000" cy="535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2" y="1203040"/>
            <a:ext cx="504000" cy="49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8633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Ⅰ</a:t>
            </a:r>
          </a:p>
        </p:txBody>
      </p:sp>
      <p:grpSp>
        <p:nvGrpSpPr>
          <p:cNvPr id="2" name="그룹 181"/>
          <p:cNvGrpSpPr/>
          <p:nvPr/>
        </p:nvGrpSpPr>
        <p:grpSpPr>
          <a:xfrm>
            <a:off x="404664" y="2457228"/>
            <a:ext cx="2592288" cy="1296145"/>
            <a:chOff x="4005064" y="2936776"/>
            <a:chExt cx="1800200" cy="864098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256011"/>
              <a:ext cx="1725211" cy="544863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쪽지보내기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기능을 제공하여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원하는 상대와 쪽지를 주고 받을 수 있다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차단기능을 제공하여 원하지 않는 쪽지는 피할 수 있다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.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쪽지보내기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화면</a:t>
              </a:r>
            </a:p>
          </p:txBody>
        </p:sp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501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여행총정리ⓒ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6" name="그룹 36"/>
          <p:cNvGrpSpPr/>
          <p:nvPr/>
        </p:nvGrpSpPr>
        <p:grpSpPr>
          <a:xfrm>
            <a:off x="3813548" y="2457228"/>
            <a:ext cx="2592288" cy="1296144"/>
            <a:chOff x="4005064" y="2936776"/>
            <a:chExt cx="1800200" cy="864096"/>
          </a:xfrm>
        </p:grpSpPr>
        <p:sp>
          <p:nvSpPr>
            <p:cNvPr id="38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42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4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4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40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256011"/>
              <a:ext cx="1725211" cy="544861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카풀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이용 기간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시간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출발지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도착지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성별등을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맞춤형으로 검색할 수 있다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.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카풀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검색하기 화면</a:t>
              </a: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2" y="1203040"/>
            <a:ext cx="504000" cy="49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014439"/>
            <a:ext cx="3132000" cy="5368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360" y="4027120"/>
            <a:ext cx="3132000" cy="5358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92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Ⅰ</a:t>
            </a:r>
          </a:p>
        </p:txBody>
      </p:sp>
      <p:grpSp>
        <p:nvGrpSpPr>
          <p:cNvPr id="2" name="그룹 181"/>
          <p:cNvGrpSpPr/>
          <p:nvPr/>
        </p:nvGrpSpPr>
        <p:grpSpPr>
          <a:xfrm>
            <a:off x="2060848" y="2457230"/>
            <a:ext cx="2592288" cy="1296146"/>
            <a:chOff x="4005064" y="2936776"/>
            <a:chExt cx="1800200" cy="864097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256010"/>
              <a:ext cx="1725211" cy="544863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카풀의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안정성을 위해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카풀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수락시</a:t>
              </a:r>
              <a:r>
                <a:rPr lang="ko-KR" altLang="en-US" sz="1000" dirty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미리 등록해 둔 번호로 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SMS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전송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안심메세지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화면</a:t>
              </a:r>
            </a:p>
          </p:txBody>
        </p:sp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501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여행총정리ⓓ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2" y="1203040"/>
            <a:ext cx="504000" cy="49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68" y="4027908"/>
            <a:ext cx="3132000" cy="5358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347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Ⅰ</a:t>
            </a:r>
            <a:endParaRPr kumimoji="1" lang="en-US" altLang="ko-KR" sz="1600" kern="0" dirty="0" smtClean="0">
              <a:solidFill>
                <a:srgbClr val="000000"/>
              </a:solidFill>
              <a:latin typeface="Rix모던명조 B" pitchFamily="18" charset="-127"/>
              <a:ea typeface="Rix모던명조 B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417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err="1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비아카풀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ⓓ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2" y="1203040"/>
            <a:ext cx="504000" cy="49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50" descr="제목 없음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333" y="6596074"/>
            <a:ext cx="6085011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147" descr="25300"/>
          <p:cNvPicPr>
            <a:picLocks noChangeAspect="1" noChangeArrowheads="1"/>
          </p:cNvPicPr>
          <p:nvPr/>
        </p:nvPicPr>
        <p:blipFill>
          <a:blip r:embed="rId5" cstate="print"/>
          <a:srcRect t="19810"/>
          <a:stretch>
            <a:fillRect/>
          </a:stretch>
        </p:blipFill>
        <p:spPr bwMode="auto">
          <a:xfrm>
            <a:off x="404664" y="2166918"/>
            <a:ext cx="6120679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02"/>
          <p:cNvGrpSpPr/>
          <p:nvPr/>
        </p:nvGrpSpPr>
        <p:grpSpPr>
          <a:xfrm>
            <a:off x="2081187" y="5524504"/>
            <a:ext cx="2598072" cy="2160240"/>
            <a:chOff x="3933056" y="7113240"/>
            <a:chExt cx="2598072" cy="2160240"/>
          </a:xfrm>
        </p:grpSpPr>
        <p:sp>
          <p:nvSpPr>
            <p:cNvPr id="62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66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accent2">
                  <a:lumMod val="75000"/>
                  <a:alpha val="7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68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69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64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카풀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서비스만을 제공함으로써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관광지를 대상으로 한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카풀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서비스 활용도가 미비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사용자들이 관광 시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카풀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서비스를 활용하기 위해선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두개의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어플을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복합적으로 사용해야 한다는 불편함이 존재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142989" y="7263712"/>
              <a:ext cx="21592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한계점</a:t>
              </a:r>
            </a:p>
          </p:txBody>
        </p:sp>
      </p:grpSp>
      <p:grpSp>
        <p:nvGrpSpPr>
          <p:cNvPr id="6" name="Group 36"/>
          <p:cNvGrpSpPr>
            <a:grpSpLocks/>
          </p:cNvGrpSpPr>
          <p:nvPr/>
        </p:nvGrpSpPr>
        <p:grpSpPr bwMode="auto">
          <a:xfrm rot="5400000">
            <a:off x="2678807" y="4441059"/>
            <a:ext cx="1214446" cy="928694"/>
            <a:chOff x="678" y="2493"/>
            <a:chExt cx="658" cy="271"/>
          </a:xfrm>
        </p:grpSpPr>
        <p:sp>
          <p:nvSpPr>
            <p:cNvPr id="85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93" name="Picture 37" descr="1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3524188" y="2809860"/>
            <a:ext cx="1154113" cy="1398588"/>
            <a:chOff x="212" y="1977"/>
            <a:chExt cx="727" cy="881"/>
          </a:xfrm>
        </p:grpSpPr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97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98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 Box 24"/>
            <p:cNvSpPr txBox="1">
              <a:spLocks noChangeArrowheads="1"/>
            </p:cNvSpPr>
            <p:nvPr/>
          </p:nvSpPr>
          <p:spPr bwMode="auto">
            <a:xfrm>
              <a:off x="283" y="2316"/>
              <a:ext cx="585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게시판 기능</a:t>
              </a:r>
            </a:p>
          </p:txBody>
        </p: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4786322" y="3952868"/>
            <a:ext cx="1154113" cy="1398588"/>
            <a:chOff x="212" y="1977"/>
            <a:chExt cx="727" cy="881"/>
          </a:xfrm>
        </p:grpSpPr>
        <p:grpSp>
          <p:nvGrpSpPr>
            <p:cNvPr id="10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02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03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1" name="Text Box 24"/>
            <p:cNvSpPr txBox="1">
              <a:spLocks noChangeArrowheads="1"/>
            </p:cNvSpPr>
            <p:nvPr/>
          </p:nvSpPr>
          <p:spPr bwMode="auto">
            <a:xfrm>
              <a:off x="283" y="2284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err="1" smtClean="0">
                  <a:latin typeface="Rix모던고딕 B" pitchFamily="18" charset="-127"/>
                  <a:ea typeface="Rix모던고딕 B" pitchFamily="18" charset="-127"/>
                </a:rPr>
                <a:t>안심메세지</a:t>
              </a:r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 기능</a:t>
              </a:r>
            </a:p>
          </p:txBody>
        </p:sp>
      </p:grpSp>
      <p:grpSp>
        <p:nvGrpSpPr>
          <p:cNvPr id="11" name="Group 20"/>
          <p:cNvGrpSpPr>
            <a:grpSpLocks/>
          </p:cNvGrpSpPr>
          <p:nvPr/>
        </p:nvGrpSpPr>
        <p:grpSpPr bwMode="auto">
          <a:xfrm>
            <a:off x="774689" y="3952868"/>
            <a:ext cx="1154113" cy="1398588"/>
            <a:chOff x="212" y="1977"/>
            <a:chExt cx="727" cy="881"/>
          </a:xfrm>
        </p:grpSpPr>
        <p:grpSp>
          <p:nvGrpSpPr>
            <p:cNvPr id="12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07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08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" name="Text Box 24"/>
            <p:cNvSpPr txBox="1">
              <a:spLocks noChangeArrowheads="1"/>
            </p:cNvSpPr>
            <p:nvPr/>
          </p:nvSpPr>
          <p:spPr bwMode="auto">
            <a:xfrm>
              <a:off x="283" y="2176"/>
              <a:ext cx="585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출발지</a:t>
              </a:r>
              <a:r>
                <a:rPr lang="en-US" altLang="ko-KR" sz="1100" dirty="0" smtClean="0">
                  <a:latin typeface="Rix모던고딕 B" pitchFamily="18" charset="-127"/>
                  <a:ea typeface="Rix모던고딕 B" pitchFamily="18" charset="-127"/>
                </a:rPr>
                <a:t>, </a:t>
              </a:r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도착지가 같은 사람들의 목록을 제공</a:t>
              </a:r>
            </a:p>
          </p:txBody>
        </p:sp>
      </p:grpSp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1952552" y="2809860"/>
            <a:ext cx="1154113" cy="1398588"/>
            <a:chOff x="212" y="1977"/>
            <a:chExt cx="727" cy="881"/>
          </a:xfrm>
        </p:grpSpPr>
        <p:grpSp>
          <p:nvGrpSpPr>
            <p:cNvPr id="14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12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13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1" name="Text Box 24"/>
            <p:cNvSpPr txBox="1">
              <a:spLocks noChangeArrowheads="1"/>
            </p:cNvSpPr>
            <p:nvPr/>
          </p:nvSpPr>
          <p:spPr bwMode="auto">
            <a:xfrm>
              <a:off x="283" y="2299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err="1" smtClean="0">
                  <a:latin typeface="Rix모던고딕 B" pitchFamily="18" charset="-127"/>
                  <a:ea typeface="Rix모던고딕 B" pitchFamily="18" charset="-127"/>
                </a:rPr>
                <a:t>쪽지보내기</a:t>
              </a:r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 기능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7405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Ⅱ</a:t>
            </a:r>
          </a:p>
        </p:txBody>
      </p:sp>
      <p:grpSp>
        <p:nvGrpSpPr>
          <p:cNvPr id="2" name="그룹 181"/>
          <p:cNvGrpSpPr/>
          <p:nvPr/>
        </p:nvGrpSpPr>
        <p:grpSpPr>
          <a:xfrm>
            <a:off x="3861048" y="4376937"/>
            <a:ext cx="2592288" cy="1346309"/>
            <a:chOff x="4005064" y="2936776"/>
            <a:chExt cx="1800200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256010"/>
              <a:ext cx="1725211" cy="544862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카풀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여행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이성</a:t>
              </a:r>
              <a:r>
                <a:rPr lang="en-US" altLang="ko-KR" sz="1000" dirty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등 주제별로 게시판을 볼 수 있다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.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메인화면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en-US" altLang="ko-KR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– 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여행지 순위</a:t>
              </a:r>
            </a:p>
          </p:txBody>
        </p:sp>
      </p:grpSp>
      <p:grpSp>
        <p:nvGrpSpPr>
          <p:cNvPr id="5" name="그룹 202"/>
          <p:cNvGrpSpPr/>
          <p:nvPr/>
        </p:nvGrpSpPr>
        <p:grpSpPr>
          <a:xfrm>
            <a:off x="1700808" y="2432720"/>
            <a:ext cx="4824536" cy="1189809"/>
            <a:chOff x="3933056" y="7113240"/>
            <a:chExt cx="2598072" cy="2160240"/>
          </a:xfrm>
        </p:grpSpPr>
        <p:sp>
          <p:nvSpPr>
            <p:cNvPr id="191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6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193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7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95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6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98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ltHorz">
              <a:fgClr>
                <a:schemeClr val="accent5">
                  <a:lumMod val="20000"/>
                  <a:lumOff val="80000"/>
                </a:schemeClr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주제별로 나누어 커뮤니티 기능 제공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회원검색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친구목록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커뮤니티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위치공유등의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서비스는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유료결제시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이용할 수 있도록 함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쪽지보내기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기능 제공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149080" y="7186860"/>
              <a:ext cx="21592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주요기능</a:t>
              </a:r>
            </a:p>
          </p:txBody>
        </p:sp>
      </p:grp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334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가치가ⓐ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2504728"/>
            <a:ext cx="1080000" cy="106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019678"/>
            <a:ext cx="3132000" cy="5346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9299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Ⅱ</a:t>
            </a:r>
          </a:p>
        </p:txBody>
      </p:sp>
      <p:grpSp>
        <p:nvGrpSpPr>
          <p:cNvPr id="2" name="그룹 181"/>
          <p:cNvGrpSpPr/>
          <p:nvPr/>
        </p:nvGrpSpPr>
        <p:grpSpPr>
          <a:xfrm>
            <a:off x="452922" y="2457228"/>
            <a:ext cx="2592288" cy="1296144"/>
            <a:chOff x="4005064" y="2936776"/>
            <a:chExt cx="1800200" cy="864096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256010"/>
              <a:ext cx="1725211" cy="544357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출발일과 시간을 제목정보에 기재하여 찾기에 편리하도록 함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게시판 화면</a:t>
              </a:r>
            </a:p>
          </p:txBody>
        </p:sp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334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가치가ⓑ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12" y="4101537"/>
            <a:ext cx="3132000" cy="5346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10" y="4101537"/>
            <a:ext cx="3132000" cy="5346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20"/>
          <p:cNvGrpSpPr/>
          <p:nvPr/>
        </p:nvGrpSpPr>
        <p:grpSpPr>
          <a:xfrm>
            <a:off x="3789040" y="2456470"/>
            <a:ext cx="2592288" cy="1296144"/>
            <a:chOff x="4005064" y="2936776"/>
            <a:chExt cx="1800200" cy="864096"/>
          </a:xfrm>
        </p:grpSpPr>
        <p:sp>
          <p:nvSpPr>
            <p:cNvPr id="22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7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26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8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28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3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24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256515"/>
              <a:ext cx="1725211" cy="544357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쪽지보내기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기능 제공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카풀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참가비를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기재함으로서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조건에 맞는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카풀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상대를 구할 수 있음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게시판 글 화면</a:t>
              </a:r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2" y="1214001"/>
            <a:ext cx="504000" cy="49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5848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Ⅱ</a:t>
            </a:r>
          </a:p>
        </p:txBody>
      </p:sp>
      <p:grpSp>
        <p:nvGrpSpPr>
          <p:cNvPr id="3" name="그룹 181"/>
          <p:cNvGrpSpPr/>
          <p:nvPr/>
        </p:nvGrpSpPr>
        <p:grpSpPr>
          <a:xfrm>
            <a:off x="2060848" y="2457230"/>
            <a:ext cx="2592288" cy="1296146"/>
            <a:chOff x="4005064" y="2936776"/>
            <a:chExt cx="1800200" cy="864097"/>
          </a:xfrm>
        </p:grpSpPr>
        <p:sp>
          <p:nvSpPr>
            <p:cNvPr id="183" name="AutoShape 85"/>
            <p:cNvSpPr>
              <a:spLocks noChangeArrowheads="1"/>
            </p:cNvSpPr>
            <p:nvPr/>
          </p:nvSpPr>
          <p:spPr bwMode="auto">
            <a:xfrm>
              <a:off x="4005064" y="2936776"/>
              <a:ext cx="1800200" cy="864096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4042196" y="2999926"/>
              <a:ext cx="1713560" cy="256084"/>
              <a:chOff x="2744" y="1961"/>
              <a:chExt cx="818" cy="228"/>
            </a:xfrm>
          </p:grpSpPr>
          <p:sp>
            <p:nvSpPr>
              <p:cNvPr id="18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18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19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AB545"/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18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55338" y="3256010"/>
              <a:ext cx="1725211" cy="544863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유료 결제를 한 회원에 대해서만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회원검색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친구목록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커뮤니티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위치공유 서비스를 제공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163327" y="3047911"/>
              <a:ext cx="149616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프리미엄 화면</a:t>
              </a:r>
            </a:p>
          </p:txBody>
        </p:sp>
      </p:grpSp>
      <p:grpSp>
        <p:nvGrpSpPr>
          <p:cNvPr id="6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334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가치가ⓒ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28" y="1214001"/>
            <a:ext cx="504000" cy="49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2"/>
          <p:cNvGrpSpPr/>
          <p:nvPr/>
        </p:nvGrpSpPr>
        <p:grpSpPr>
          <a:xfrm>
            <a:off x="1809168" y="4088904"/>
            <a:ext cx="3132000" cy="5346150"/>
            <a:chOff x="1809168" y="4088904"/>
            <a:chExt cx="3132000" cy="5346150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168" y="4088904"/>
              <a:ext cx="3132000" cy="53461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809168" y="4088904"/>
              <a:ext cx="3132000" cy="5346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4296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5" descr="바닥"/>
          <p:cNvPicPr>
            <a:picLocks noChangeAspect="1" noChangeArrowheads="1"/>
          </p:cNvPicPr>
          <p:nvPr/>
        </p:nvPicPr>
        <p:blipFill>
          <a:blip r:embed="rId2" cstate="print"/>
          <a:srcRect l="13142" t="29468" r="13142"/>
          <a:stretch>
            <a:fillRect/>
          </a:stretch>
        </p:blipFill>
        <p:spPr bwMode="auto">
          <a:xfrm>
            <a:off x="357166" y="7833320"/>
            <a:ext cx="6315075" cy="1636712"/>
          </a:xfrm>
          <a:prstGeom prst="rect">
            <a:avLst/>
          </a:prstGeom>
          <a:noFill/>
        </p:spPr>
      </p:pic>
      <p:pic>
        <p:nvPicPr>
          <p:cNvPr id="85" name="Picture 237" descr="상단모음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523" y="2926855"/>
            <a:ext cx="61722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36613" rtl="0" eaLnBrk="1" fontAlgn="ctr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buSzTx/>
              <a:buFontTx/>
              <a:buNone/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명조 B" pitchFamily="18" charset="-127"/>
                <a:ea typeface="Rix모던명조 B" pitchFamily="18" charset="-127"/>
                <a:cs typeface="+mj-cs"/>
              </a:rPr>
              <a:t>다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명조 B" pitchFamily="18" charset="-127"/>
                <a:ea typeface="Rix모던명조 B" pitchFamily="18" charset="-127"/>
                <a:cs typeface="+mj-cs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  <a:cs typeface="+mj-cs"/>
              </a:rPr>
              <a:t>서비스 흐름도</a:t>
            </a:r>
            <a:endParaRPr kumimoji="1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명조 B" pitchFamily="18" charset="-127"/>
              <a:ea typeface="Rix모던명조 B" pitchFamily="18" charset="-127"/>
              <a:cs typeface="+mj-cs"/>
            </a:endParaRP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사용자는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함께타요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!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투어네비에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접속하여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관광지에 대한 정보를 검색할 수 있으며 사용자들이 남긴 리뷰를 확인할 수 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또한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기능을 활용하여 좀 더 효율적인 여행을 즐길 수 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469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defTabSz="874713" latinLnBrk="0"/>
              <a:r>
                <a:rPr lang="en-US" altLang="ko-KR" sz="1100" dirty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 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서비스 흐름도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sp>
        <p:nvSpPr>
          <p:cNvPr id="97" name="Text Box 73"/>
          <p:cNvSpPr txBox="1">
            <a:spLocks noChangeArrowheads="1"/>
          </p:cNvSpPr>
          <p:nvPr/>
        </p:nvSpPr>
        <p:spPr bwMode="gray">
          <a:xfrm>
            <a:off x="4370114" y="4256714"/>
            <a:ext cx="423863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상세</a:t>
            </a:r>
            <a:endParaRPr lang="en-US" altLang="ko-KR" sz="1000" dirty="0" smtClean="0">
              <a:latin typeface="Rix모던고딕 L" pitchFamily="18" charset="-127"/>
              <a:ea typeface="Rix모던고딕 L" pitchFamily="18" charset="-127"/>
            </a:endParaRPr>
          </a:p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보기</a:t>
            </a:r>
            <a:endParaRPr lang="ko-KR" altLang="en-US" sz="1000" dirty="0">
              <a:latin typeface="Rix모던고딕 L" pitchFamily="18" charset="-127"/>
              <a:ea typeface="Rix모던고딕 L" pitchFamily="18" charset="-127"/>
            </a:endParaRPr>
          </a:p>
        </p:txBody>
      </p:sp>
      <p:sp>
        <p:nvSpPr>
          <p:cNvPr id="98" name="Text Box 74"/>
          <p:cNvSpPr txBox="1">
            <a:spLocks noChangeArrowheads="1"/>
          </p:cNvSpPr>
          <p:nvPr/>
        </p:nvSpPr>
        <p:spPr bwMode="gray">
          <a:xfrm>
            <a:off x="2119039" y="4347459"/>
            <a:ext cx="423863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실행</a:t>
            </a:r>
            <a:endParaRPr lang="ko-KR" altLang="en-US" sz="1000" dirty="0">
              <a:latin typeface="Rix모던고딕 L" pitchFamily="18" charset="-127"/>
              <a:ea typeface="Rix모던고딕 L" pitchFamily="18" charset="-127"/>
            </a:endParaRPr>
          </a:p>
        </p:txBody>
      </p:sp>
      <p:grpSp>
        <p:nvGrpSpPr>
          <p:cNvPr id="3" name="Group 75"/>
          <p:cNvGrpSpPr>
            <a:grpSpLocks/>
          </p:cNvGrpSpPr>
          <p:nvPr/>
        </p:nvGrpSpPr>
        <p:grpSpPr bwMode="auto">
          <a:xfrm>
            <a:off x="2125858" y="4052900"/>
            <a:ext cx="377825" cy="187325"/>
            <a:chOff x="1227" y="2078"/>
            <a:chExt cx="353" cy="175"/>
          </a:xfrm>
        </p:grpSpPr>
        <p:pic>
          <p:nvPicPr>
            <p:cNvPr id="100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227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330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432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4390024" y="4052900"/>
            <a:ext cx="377825" cy="187325"/>
            <a:chOff x="1227" y="2078"/>
            <a:chExt cx="353" cy="175"/>
          </a:xfrm>
        </p:grpSpPr>
        <p:pic>
          <p:nvPicPr>
            <p:cNvPr id="105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227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330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432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9" name="AutoShape 85"/>
          <p:cNvSpPr>
            <a:spLocks noChangeArrowheads="1"/>
          </p:cNvSpPr>
          <p:nvPr/>
        </p:nvSpPr>
        <p:spPr bwMode="auto">
          <a:xfrm>
            <a:off x="260350" y="3143139"/>
            <a:ext cx="1844675" cy="2480374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5" name="Group 86"/>
          <p:cNvGrpSpPr>
            <a:grpSpLocks/>
          </p:cNvGrpSpPr>
          <p:nvPr/>
        </p:nvGrpSpPr>
        <p:grpSpPr bwMode="auto">
          <a:xfrm>
            <a:off x="304036" y="3206770"/>
            <a:ext cx="1757303" cy="238222"/>
            <a:chOff x="2744" y="1961"/>
            <a:chExt cx="818" cy="228"/>
          </a:xfrm>
        </p:grpSpPr>
        <p:sp>
          <p:nvSpPr>
            <p:cNvPr id="117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6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127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33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135" name="Rectangle 279"/>
          <p:cNvSpPr>
            <a:spLocks noChangeArrowheads="1"/>
          </p:cNvSpPr>
          <p:nvPr/>
        </p:nvSpPr>
        <p:spPr bwMode="auto">
          <a:xfrm>
            <a:off x="354595" y="3245975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여행 </a:t>
            </a:r>
            <a:r>
              <a:rPr lang="ko-KR" altLang="en-US" sz="1100" dirty="0" err="1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네비</a:t>
            </a:r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 앤 </a:t>
            </a:r>
            <a:r>
              <a:rPr lang="ko-KR" altLang="en-US" sz="1100" dirty="0" err="1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카풀</a:t>
            </a:r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앱</a:t>
            </a:r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 실행</a:t>
            </a:r>
          </a:p>
        </p:txBody>
      </p:sp>
      <p:sp>
        <p:nvSpPr>
          <p:cNvPr id="146" name="AutoShape 163" descr="어두운 상향 대각선"/>
          <p:cNvSpPr>
            <a:spLocks noChangeArrowheads="1"/>
          </p:cNvSpPr>
          <p:nvPr/>
        </p:nvSpPr>
        <p:spPr bwMode="auto">
          <a:xfrm>
            <a:off x="329269" y="4919680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 algn="l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앱 검색 및 다운로드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/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설치</a:t>
            </a:r>
            <a:endParaRPr lang="en-US" altLang="ko-KR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  <a:p>
            <a:pPr marL="133350" indent="-133350" algn="l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지역별 관광지 안내 제공</a:t>
            </a:r>
            <a:endParaRPr lang="ko-KR" altLang="en-US" sz="1000" dirty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47" name="AutoShape 85"/>
          <p:cNvSpPr>
            <a:spLocks noChangeArrowheads="1"/>
          </p:cNvSpPr>
          <p:nvPr/>
        </p:nvSpPr>
        <p:spPr bwMode="auto">
          <a:xfrm>
            <a:off x="2524516" y="3143139"/>
            <a:ext cx="1844675" cy="2480374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7" name="Group 86"/>
          <p:cNvGrpSpPr>
            <a:grpSpLocks/>
          </p:cNvGrpSpPr>
          <p:nvPr/>
        </p:nvGrpSpPr>
        <p:grpSpPr bwMode="auto">
          <a:xfrm>
            <a:off x="2568202" y="3206770"/>
            <a:ext cx="1757303" cy="238222"/>
            <a:chOff x="2744" y="1961"/>
            <a:chExt cx="818" cy="228"/>
          </a:xfrm>
        </p:grpSpPr>
        <p:sp>
          <p:nvSpPr>
            <p:cNvPr id="152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8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166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67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171" name="Rectangle 279"/>
          <p:cNvSpPr>
            <a:spLocks noChangeArrowheads="1"/>
          </p:cNvSpPr>
          <p:nvPr/>
        </p:nvSpPr>
        <p:spPr bwMode="auto">
          <a:xfrm>
            <a:off x="2618761" y="3245975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관광지 정보 안내</a:t>
            </a:r>
          </a:p>
        </p:txBody>
      </p:sp>
      <p:sp>
        <p:nvSpPr>
          <p:cNvPr id="180" name="AutoShape 163" descr="어두운 상향 대각선"/>
          <p:cNvSpPr>
            <a:spLocks noChangeArrowheads="1"/>
          </p:cNvSpPr>
          <p:nvPr/>
        </p:nvSpPr>
        <p:spPr bwMode="auto">
          <a:xfrm>
            <a:off x="2593435" y="4919680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>
              <a:lnSpc>
                <a:spcPct val="8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관광지에 대한 주소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연락처 등에 대한 정보 안내</a:t>
            </a:r>
            <a:endParaRPr lang="en-US" altLang="ko-KR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96" name="AutoShape 85"/>
          <p:cNvSpPr>
            <a:spLocks noChangeArrowheads="1"/>
          </p:cNvSpPr>
          <p:nvPr/>
        </p:nvSpPr>
        <p:spPr bwMode="auto">
          <a:xfrm>
            <a:off x="4788681" y="3143139"/>
            <a:ext cx="1844675" cy="2480374"/>
          </a:xfrm>
          <a:prstGeom prst="roundRect">
            <a:avLst>
              <a:gd name="adj" fmla="val 1579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9" name="Group 86"/>
          <p:cNvGrpSpPr>
            <a:grpSpLocks/>
          </p:cNvGrpSpPr>
          <p:nvPr/>
        </p:nvGrpSpPr>
        <p:grpSpPr bwMode="auto">
          <a:xfrm>
            <a:off x="4832367" y="3206770"/>
            <a:ext cx="1757303" cy="238222"/>
            <a:chOff x="2744" y="1961"/>
            <a:chExt cx="818" cy="228"/>
          </a:xfrm>
        </p:grpSpPr>
        <p:sp>
          <p:nvSpPr>
            <p:cNvPr id="198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10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200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201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202" name="Rectangle 279"/>
          <p:cNvSpPr>
            <a:spLocks noChangeArrowheads="1"/>
          </p:cNvSpPr>
          <p:nvPr/>
        </p:nvSpPr>
        <p:spPr bwMode="auto">
          <a:xfrm>
            <a:off x="4882926" y="3245975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사용자 리뷰</a:t>
            </a:r>
          </a:p>
        </p:txBody>
      </p:sp>
      <p:sp>
        <p:nvSpPr>
          <p:cNvPr id="203" name="AutoShape 163" descr="어두운 상향 대각선"/>
          <p:cNvSpPr>
            <a:spLocks noChangeArrowheads="1"/>
          </p:cNvSpPr>
          <p:nvPr/>
        </p:nvSpPr>
        <p:spPr bwMode="auto">
          <a:xfrm>
            <a:off x="4857600" y="4919680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타 사용자들이 남긴 리뷰를 확인하고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자신도 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SNS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로그인을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통한 리뷰 등록</a:t>
            </a:r>
            <a:endParaRPr lang="en-US" altLang="en-US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213" name="Text Box 73"/>
          <p:cNvSpPr txBox="1">
            <a:spLocks noChangeArrowheads="1"/>
          </p:cNvSpPr>
          <p:nvPr/>
        </p:nvSpPr>
        <p:spPr bwMode="gray">
          <a:xfrm>
            <a:off x="4350283" y="8014693"/>
            <a:ext cx="423863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en-US" altLang="ko-KR" sz="1000" dirty="0" smtClean="0">
                <a:latin typeface="Rix모던고딕 L" pitchFamily="18" charset="-127"/>
                <a:ea typeface="Rix모던고딕 L" pitchFamily="18" charset="-127"/>
              </a:rPr>
              <a:t>SNS</a:t>
            </a:r>
          </a:p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공유</a:t>
            </a:r>
            <a:endParaRPr lang="ko-KR" altLang="en-US" sz="1000" dirty="0">
              <a:latin typeface="Rix모던고딕 L" pitchFamily="18" charset="-127"/>
              <a:ea typeface="Rix모던고딕 L" pitchFamily="18" charset="-127"/>
            </a:endParaRPr>
          </a:p>
        </p:txBody>
      </p:sp>
      <p:grpSp>
        <p:nvGrpSpPr>
          <p:cNvPr id="11" name="Group 79"/>
          <p:cNvGrpSpPr>
            <a:grpSpLocks/>
          </p:cNvGrpSpPr>
          <p:nvPr/>
        </p:nvGrpSpPr>
        <p:grpSpPr bwMode="auto">
          <a:xfrm>
            <a:off x="4389243" y="7810879"/>
            <a:ext cx="377825" cy="187325"/>
            <a:chOff x="1227" y="2078"/>
            <a:chExt cx="353" cy="175"/>
          </a:xfrm>
        </p:grpSpPr>
        <p:pic>
          <p:nvPicPr>
            <p:cNvPr id="215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227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6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330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7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432" y="2078"/>
              <a:ext cx="14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8" name="AutoShape 85"/>
          <p:cNvSpPr>
            <a:spLocks noChangeArrowheads="1"/>
          </p:cNvSpPr>
          <p:nvPr/>
        </p:nvSpPr>
        <p:spPr bwMode="auto">
          <a:xfrm>
            <a:off x="259569" y="6901118"/>
            <a:ext cx="1844675" cy="2480374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12" name="Group 86"/>
          <p:cNvGrpSpPr>
            <a:grpSpLocks/>
          </p:cNvGrpSpPr>
          <p:nvPr/>
        </p:nvGrpSpPr>
        <p:grpSpPr bwMode="auto">
          <a:xfrm>
            <a:off x="303255" y="6964749"/>
            <a:ext cx="1757303" cy="238222"/>
            <a:chOff x="2744" y="1961"/>
            <a:chExt cx="818" cy="228"/>
          </a:xfrm>
        </p:grpSpPr>
        <p:sp>
          <p:nvSpPr>
            <p:cNvPr id="220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13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222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223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224" name="Rectangle 279"/>
          <p:cNvSpPr>
            <a:spLocks noChangeArrowheads="1"/>
          </p:cNvSpPr>
          <p:nvPr/>
        </p:nvSpPr>
        <p:spPr bwMode="auto">
          <a:xfrm>
            <a:off x="353814" y="7003954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err="1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카풀</a:t>
            </a:r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 이용</a:t>
            </a:r>
          </a:p>
        </p:txBody>
      </p:sp>
      <p:sp>
        <p:nvSpPr>
          <p:cNvPr id="225" name="AutoShape 163" descr="어두운 상향 대각선"/>
          <p:cNvSpPr>
            <a:spLocks noChangeArrowheads="1"/>
          </p:cNvSpPr>
          <p:nvPr/>
        </p:nvSpPr>
        <p:spPr bwMode="auto">
          <a:xfrm>
            <a:off x="328488" y="8677659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 algn="l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쪽지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메일보내기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및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댓글등록을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통해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카풀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서비스 참여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(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푸시메시지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알림 제공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)</a:t>
            </a:r>
          </a:p>
        </p:txBody>
      </p:sp>
      <p:sp>
        <p:nvSpPr>
          <p:cNvPr id="226" name="AutoShape 85"/>
          <p:cNvSpPr>
            <a:spLocks noChangeArrowheads="1"/>
          </p:cNvSpPr>
          <p:nvPr/>
        </p:nvSpPr>
        <p:spPr bwMode="auto">
          <a:xfrm>
            <a:off x="2523735" y="6901118"/>
            <a:ext cx="1844675" cy="2480374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15" name="Group 86"/>
          <p:cNvGrpSpPr>
            <a:grpSpLocks/>
          </p:cNvGrpSpPr>
          <p:nvPr/>
        </p:nvGrpSpPr>
        <p:grpSpPr bwMode="auto">
          <a:xfrm>
            <a:off x="2567421" y="6964749"/>
            <a:ext cx="1757303" cy="238222"/>
            <a:chOff x="2744" y="1961"/>
            <a:chExt cx="818" cy="228"/>
          </a:xfrm>
        </p:grpSpPr>
        <p:sp>
          <p:nvSpPr>
            <p:cNvPr id="228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16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230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231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232" name="Rectangle 279"/>
          <p:cNvSpPr>
            <a:spLocks noChangeArrowheads="1"/>
          </p:cNvSpPr>
          <p:nvPr/>
        </p:nvSpPr>
        <p:spPr bwMode="auto">
          <a:xfrm>
            <a:off x="2617980" y="7003954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자동차 </a:t>
            </a:r>
            <a:r>
              <a:rPr lang="ko-KR" altLang="en-US" sz="1100" dirty="0" err="1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네비게이션</a:t>
            </a:r>
            <a:endParaRPr lang="ko-KR" altLang="en-US" sz="1100" dirty="0" smtClean="0">
              <a:solidFill>
                <a:schemeClr val="bg1"/>
              </a:solidFill>
              <a:latin typeface="Yoon 윤고딕 540_TT" pitchFamily="18" charset="-127"/>
              <a:ea typeface="Rix모던고딕 B" pitchFamily="18" charset="-127"/>
            </a:endParaRPr>
          </a:p>
        </p:txBody>
      </p:sp>
      <p:sp>
        <p:nvSpPr>
          <p:cNvPr id="233" name="AutoShape 163" descr="어두운 상향 대각선"/>
          <p:cNvSpPr>
            <a:spLocks noChangeArrowheads="1"/>
          </p:cNvSpPr>
          <p:nvPr/>
        </p:nvSpPr>
        <p:spPr bwMode="auto">
          <a:xfrm>
            <a:off x="2592654" y="8677659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3D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입체 실시간 길안내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제공</a:t>
            </a:r>
            <a:endParaRPr lang="en-US" altLang="ko-KR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  <a:p>
            <a:pPr marL="133350" indent="-133350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유료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/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무료 도로 안내 선택</a:t>
            </a:r>
            <a:endParaRPr lang="en-US" altLang="ko-KR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234" name="AutoShape 85"/>
          <p:cNvSpPr>
            <a:spLocks noChangeArrowheads="1"/>
          </p:cNvSpPr>
          <p:nvPr/>
        </p:nvSpPr>
        <p:spPr bwMode="auto">
          <a:xfrm>
            <a:off x="4787900" y="6901118"/>
            <a:ext cx="1844675" cy="2480374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>
              <a:defRPr/>
            </a:pPr>
            <a:endParaRPr lang="ko-KR" altLang="en-US" sz="1000" b="1" dirty="0"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17" name="Group 86"/>
          <p:cNvGrpSpPr>
            <a:grpSpLocks/>
          </p:cNvGrpSpPr>
          <p:nvPr/>
        </p:nvGrpSpPr>
        <p:grpSpPr bwMode="auto">
          <a:xfrm>
            <a:off x="4831586" y="6964749"/>
            <a:ext cx="1757303" cy="238222"/>
            <a:chOff x="2744" y="1961"/>
            <a:chExt cx="818" cy="228"/>
          </a:xfrm>
        </p:grpSpPr>
        <p:sp>
          <p:nvSpPr>
            <p:cNvPr id="236" name="AutoShape 87"/>
            <p:cNvSpPr>
              <a:spLocks noChangeArrowheads="1"/>
            </p:cNvSpPr>
            <p:nvPr/>
          </p:nvSpPr>
          <p:spPr bwMode="auto">
            <a:xfrm>
              <a:off x="2744" y="1961"/>
              <a:ext cx="818" cy="228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latin typeface="Yoon 윤고딕 520_TT" pitchFamily="18" charset="-127"/>
                <a:ea typeface="Rix모던고딕 B" pitchFamily="18" charset="-127"/>
              </a:endParaRPr>
            </a:p>
          </p:txBody>
        </p:sp>
        <p:grpSp>
          <p:nvGrpSpPr>
            <p:cNvPr id="18" name="Group 88"/>
            <p:cNvGrpSpPr>
              <a:grpSpLocks/>
            </p:cNvGrpSpPr>
            <p:nvPr/>
          </p:nvGrpSpPr>
          <p:grpSpPr bwMode="auto">
            <a:xfrm>
              <a:off x="2744" y="1961"/>
              <a:ext cx="818" cy="114"/>
              <a:chOff x="770" y="2869"/>
              <a:chExt cx="818" cy="90"/>
            </a:xfrm>
          </p:grpSpPr>
          <p:sp>
            <p:nvSpPr>
              <p:cNvPr id="238" name="AutoShape 89"/>
              <p:cNvSpPr>
                <a:spLocks noChangeArrowheads="1"/>
              </p:cNvSpPr>
              <p:nvPr/>
            </p:nvSpPr>
            <p:spPr bwMode="auto">
              <a:xfrm>
                <a:off x="770" y="2869"/>
                <a:ext cx="818" cy="68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239" name="AutoShape 90"/>
              <p:cNvSpPr>
                <a:spLocks noChangeArrowheads="1"/>
              </p:cNvSpPr>
              <p:nvPr/>
            </p:nvSpPr>
            <p:spPr bwMode="auto">
              <a:xfrm>
                <a:off x="770" y="2891"/>
                <a:ext cx="818" cy="68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240" name="Rectangle 279"/>
          <p:cNvSpPr>
            <a:spLocks noChangeArrowheads="1"/>
          </p:cNvSpPr>
          <p:nvPr/>
        </p:nvSpPr>
        <p:spPr bwMode="auto">
          <a:xfrm>
            <a:off x="4882145" y="7003954"/>
            <a:ext cx="1656184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893763" fontAlgn="ctr" latinLnBrk="0"/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대중교통</a:t>
            </a:r>
            <a:r>
              <a:rPr lang="en-US" altLang="ko-KR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/</a:t>
            </a:r>
            <a:r>
              <a:rPr lang="ko-KR" altLang="en-US" sz="1100" dirty="0" smtClean="0">
                <a:solidFill>
                  <a:schemeClr val="bg1"/>
                </a:solidFill>
                <a:latin typeface="Yoon 윤고딕 540_TT" pitchFamily="18" charset="-127"/>
                <a:ea typeface="Rix모던고딕 B" pitchFamily="18" charset="-127"/>
              </a:rPr>
              <a:t>도보 안내</a:t>
            </a:r>
          </a:p>
        </p:txBody>
      </p:sp>
      <p:sp>
        <p:nvSpPr>
          <p:cNvPr id="241" name="AutoShape 163" descr="어두운 상향 대각선"/>
          <p:cNvSpPr>
            <a:spLocks noChangeArrowheads="1"/>
          </p:cNvSpPr>
          <p:nvPr/>
        </p:nvSpPr>
        <p:spPr bwMode="auto">
          <a:xfrm>
            <a:off x="4856819" y="8677659"/>
            <a:ext cx="1706836" cy="631825"/>
          </a:xfrm>
          <a:prstGeom prst="roundRect">
            <a:avLst>
              <a:gd name="adj" fmla="val 2931"/>
            </a:avLst>
          </a:prstGeom>
          <a:pattFill prst="dkUpDiag">
            <a:fgClr>
              <a:srgbClr val="E6E6E6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</p:spPr>
        <p:txBody>
          <a:bodyPr lIns="72000" tIns="36000" rIns="72000" bIns="25200" anchor="ctr"/>
          <a:lstStyle/>
          <a:p>
            <a:pPr marL="133350" indent="-133350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버스</a:t>
            </a:r>
            <a:r>
              <a:rPr lang="en-US" altLang="ko-KR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지하철 노선 안내</a:t>
            </a:r>
            <a:endParaRPr lang="en-US" altLang="ko-KR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  <a:p>
            <a:pPr marL="133350" indent="-133350">
              <a:lnSpc>
                <a:spcPct val="110000"/>
              </a:lnSpc>
              <a:spcBef>
                <a:spcPct val="10000"/>
              </a:spcBef>
              <a:spcAft>
                <a:spcPct val="50000"/>
              </a:spcAft>
              <a:buClr>
                <a:srgbClr val="C9925B"/>
              </a:buClr>
              <a:buSzPct val="90000"/>
              <a:buFont typeface="Wingdings 2" pitchFamily="18" charset="2"/>
              <a:buChar char=""/>
            </a:pP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도보 </a:t>
            </a:r>
            <a:r>
              <a:rPr lang="ko-KR" altLang="en-US" sz="1000" dirty="0" err="1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네비게이션</a:t>
            </a:r>
            <a:r>
              <a:rPr lang="ko-KR" altLang="en-US" sz="1000" dirty="0" smtClean="0">
                <a:solidFill>
                  <a:srgbClr val="292929"/>
                </a:solidFill>
                <a:latin typeface="Rix모던고딕 M" pitchFamily="18" charset="-127"/>
                <a:ea typeface="Rix모던고딕 M" pitchFamily="18" charset="-127"/>
              </a:rPr>
              <a:t> 길안내</a:t>
            </a:r>
            <a:endParaRPr lang="en-US" altLang="en-US" sz="1000" dirty="0" smtClean="0">
              <a:solidFill>
                <a:srgbClr val="292929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cxnSp>
        <p:nvCxnSpPr>
          <p:cNvPr id="246" name="꺾인 연결선 245"/>
          <p:cNvCxnSpPr>
            <a:stCxn id="147" idx="2"/>
            <a:endCxn id="226" idx="0"/>
          </p:cNvCxnSpPr>
          <p:nvPr/>
        </p:nvCxnSpPr>
        <p:spPr>
          <a:xfrm rot="5400000">
            <a:off x="2807662" y="6261925"/>
            <a:ext cx="1277605" cy="781"/>
          </a:xfrm>
          <a:prstGeom prst="bentConnector3">
            <a:avLst>
              <a:gd name="adj1" fmla="val 50000"/>
            </a:avLst>
          </a:prstGeom>
          <a:ln w="1905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꺾인 연결선 246"/>
          <p:cNvCxnSpPr>
            <a:stCxn id="147" idx="2"/>
            <a:endCxn id="218" idx="0"/>
          </p:cNvCxnSpPr>
          <p:nvPr/>
        </p:nvCxnSpPr>
        <p:spPr>
          <a:xfrm rot="5400000">
            <a:off x="1675579" y="5129842"/>
            <a:ext cx="1277605" cy="2264947"/>
          </a:xfrm>
          <a:prstGeom prst="bentConnector3">
            <a:avLst>
              <a:gd name="adj1" fmla="val 35835"/>
            </a:avLst>
          </a:prstGeom>
          <a:ln w="1905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75"/>
          <p:cNvGrpSpPr>
            <a:grpSpLocks/>
          </p:cNvGrpSpPr>
          <p:nvPr/>
        </p:nvGrpSpPr>
        <p:grpSpPr bwMode="auto">
          <a:xfrm rot="10800000">
            <a:off x="1988840" y="6167446"/>
            <a:ext cx="377825" cy="187325"/>
            <a:chOff x="1227" y="2078"/>
            <a:chExt cx="353" cy="175"/>
          </a:xfrm>
          <a:solidFill>
            <a:schemeClr val="bg1"/>
          </a:solidFill>
        </p:grpSpPr>
        <p:pic>
          <p:nvPicPr>
            <p:cNvPr id="249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227" y="2078"/>
              <a:ext cx="148" cy="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250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330" y="2078"/>
              <a:ext cx="148" cy="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251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432" y="2078"/>
              <a:ext cx="148" cy="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Group 75"/>
          <p:cNvGrpSpPr>
            <a:grpSpLocks/>
          </p:cNvGrpSpPr>
          <p:nvPr/>
        </p:nvGrpSpPr>
        <p:grpSpPr bwMode="auto">
          <a:xfrm rot="5400000">
            <a:off x="3877588" y="5881694"/>
            <a:ext cx="377825" cy="187325"/>
            <a:chOff x="1227" y="2078"/>
            <a:chExt cx="353" cy="175"/>
          </a:xfrm>
          <a:solidFill>
            <a:schemeClr val="bg1"/>
          </a:solidFill>
        </p:grpSpPr>
        <p:pic>
          <p:nvPicPr>
            <p:cNvPr id="253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227" y="2078"/>
              <a:ext cx="148" cy="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254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330" y="2078"/>
              <a:ext cx="148" cy="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255" name="Picture 442" descr="Untitled-1-02"/>
            <p:cNvPicPr>
              <a:picLocks noChangeAspect="1" noChangeArrowheads="1"/>
            </p:cNvPicPr>
            <p:nvPr/>
          </p:nvPicPr>
          <p:blipFill>
            <a:blip r:embed="rId5" cstate="print"/>
            <a:srcRect l="86830" t="73940" r="5316" b="8841"/>
            <a:stretch>
              <a:fillRect/>
            </a:stretch>
          </p:blipFill>
          <p:spPr bwMode="auto">
            <a:xfrm>
              <a:off x="1432" y="2078"/>
              <a:ext cx="148" cy="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6" name="Text Box 74"/>
          <p:cNvSpPr txBox="1">
            <a:spLocks noChangeArrowheads="1"/>
          </p:cNvSpPr>
          <p:nvPr/>
        </p:nvSpPr>
        <p:spPr bwMode="gray">
          <a:xfrm>
            <a:off x="1808820" y="6391960"/>
            <a:ext cx="792088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err="1" smtClean="0">
                <a:latin typeface="Rix모던고딕 L" pitchFamily="18" charset="-127"/>
                <a:ea typeface="Rix모던고딕 L" pitchFamily="18" charset="-127"/>
              </a:rPr>
              <a:t>카풀</a:t>
            </a: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 서비스</a:t>
            </a:r>
            <a:endParaRPr lang="ko-KR" altLang="en-US" sz="1000" dirty="0">
              <a:latin typeface="Rix모던고딕 L" pitchFamily="18" charset="-127"/>
              <a:ea typeface="Rix모던고딕 L" pitchFamily="18" charset="-127"/>
            </a:endParaRPr>
          </a:p>
        </p:txBody>
      </p:sp>
      <p:sp>
        <p:nvSpPr>
          <p:cNvPr id="257" name="Text Box 74"/>
          <p:cNvSpPr txBox="1">
            <a:spLocks noChangeArrowheads="1"/>
          </p:cNvSpPr>
          <p:nvPr/>
        </p:nvSpPr>
        <p:spPr bwMode="gray">
          <a:xfrm>
            <a:off x="3296559" y="5810256"/>
            <a:ext cx="900100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길 안내</a:t>
            </a:r>
            <a:endParaRPr lang="en-US" altLang="ko-KR" sz="1000" dirty="0" smtClean="0">
              <a:latin typeface="Rix모던고딕 L" pitchFamily="18" charset="-127"/>
              <a:ea typeface="Rix모던고딕 L" pitchFamily="18" charset="-127"/>
            </a:endParaRPr>
          </a:p>
          <a:p>
            <a:pPr algn="ctr" fontAlgn="ctr" latinLnBrk="0">
              <a:lnSpc>
                <a:spcPct val="110000"/>
              </a:lnSpc>
              <a:spcBef>
                <a:spcPct val="10000"/>
              </a:spcBef>
            </a:pPr>
            <a:r>
              <a:rPr lang="ko-KR" altLang="en-US" sz="1000" dirty="0" smtClean="0">
                <a:latin typeface="Rix모던고딕 L" pitchFamily="18" charset="-127"/>
                <a:ea typeface="Rix모던고딕 L" pitchFamily="18" charset="-127"/>
              </a:rPr>
              <a:t>서비스</a:t>
            </a:r>
            <a:endParaRPr lang="ko-KR" altLang="en-US" sz="1000" dirty="0">
              <a:latin typeface="Rix모던고딕 L" pitchFamily="18" charset="-127"/>
              <a:ea typeface="Rix모던고딕 L" pitchFamily="18" charset="-127"/>
            </a:endParaRPr>
          </a:p>
        </p:txBody>
      </p:sp>
      <p:cxnSp>
        <p:nvCxnSpPr>
          <p:cNvPr id="99" name="꺾인 연결선 98"/>
          <p:cNvCxnSpPr>
            <a:stCxn id="147" idx="2"/>
            <a:endCxn id="234" idx="0"/>
          </p:cNvCxnSpPr>
          <p:nvPr/>
        </p:nvCxnSpPr>
        <p:spPr>
          <a:xfrm rot="16200000" flipH="1">
            <a:off x="3939744" y="5130623"/>
            <a:ext cx="1277605" cy="2263384"/>
          </a:xfrm>
          <a:prstGeom prst="bentConnector3">
            <a:avLst>
              <a:gd name="adj1" fmla="val 62684"/>
            </a:avLst>
          </a:prstGeom>
          <a:ln w="1905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dministrator\Desktop\공모전\002.png"/>
          <p:cNvPicPr>
            <a:picLocks noChangeAspect="1" noChangeArrowheads="1"/>
          </p:cNvPicPr>
          <p:nvPr/>
        </p:nvPicPr>
        <p:blipFill>
          <a:blip r:embed="rId6" cstate="print"/>
          <a:srcRect b="49027"/>
          <a:stretch>
            <a:fillRect/>
          </a:stretch>
        </p:blipFill>
        <p:spPr bwMode="auto">
          <a:xfrm>
            <a:off x="2708920" y="3486552"/>
            <a:ext cx="1512168" cy="136815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2" descr="C:\Users\Administrator\Desktop\공모전\리뷰부분.jpg"/>
          <p:cNvPicPr preferRelativeResize="0">
            <a:picLocks noChangeArrowheads="1"/>
          </p:cNvPicPr>
          <p:nvPr/>
        </p:nvPicPr>
        <p:blipFill>
          <a:blip r:embed="rId7" cstate="print"/>
          <a:srcRect b="37248"/>
          <a:stretch>
            <a:fillRect/>
          </a:stretch>
        </p:blipFill>
        <p:spPr bwMode="auto">
          <a:xfrm>
            <a:off x="4964028" y="3486704"/>
            <a:ext cx="1512000" cy="136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 descr="C:\Users\Administrator\Desktop\공모전\자동차길찾기.gif"/>
          <p:cNvPicPr preferRelativeResize="0">
            <a:picLocks noChangeArrowheads="1"/>
          </p:cNvPicPr>
          <p:nvPr/>
        </p:nvPicPr>
        <p:blipFill>
          <a:blip r:embed="rId8" cstate="print"/>
          <a:srcRect l="4725" t="2953" r="5501" b="2548"/>
          <a:stretch>
            <a:fillRect/>
          </a:stretch>
        </p:blipFill>
        <p:spPr bwMode="auto">
          <a:xfrm>
            <a:off x="2708920" y="7268686"/>
            <a:ext cx="1512000" cy="136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Picture 2"/>
          <p:cNvPicPr preferRelativeResize="0"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7283544"/>
            <a:ext cx="1512000" cy="136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이수홍\Desktop\007.png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8604" y="7279458"/>
            <a:ext cx="1512000" cy="136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3" descr="C:\Users\이수홍\Desktop\KakaoTalk_Photo_20130713_0246_09.661.jpg"/>
          <p:cNvPicPr preferRelativeResize="0"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8604" y="3492156"/>
            <a:ext cx="1512000" cy="136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" descr="C:\Users\이수홍\Desktop\최종\002.png"/>
          <p:cNvPicPr preferRelativeResize="0"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09088" y="3486704"/>
            <a:ext cx="1512000" cy="136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나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카풀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관련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어플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Ⅱ</a:t>
            </a: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14200" y="1856656"/>
            <a:ext cx="6429600" cy="346075"/>
            <a:chOff x="261" y="1598"/>
            <a:chExt cx="3804" cy="218"/>
          </a:xfrm>
        </p:grpSpPr>
        <p:pic>
          <p:nvPicPr>
            <p:cNvPr id="51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334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가치가ⓓ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28" y="1203040"/>
            <a:ext cx="504000" cy="5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50" descr="제목 없음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333" y="6596074"/>
            <a:ext cx="6085011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147" descr="25300"/>
          <p:cNvPicPr>
            <a:picLocks noChangeAspect="1" noChangeArrowheads="1"/>
          </p:cNvPicPr>
          <p:nvPr/>
        </p:nvPicPr>
        <p:blipFill>
          <a:blip r:embed="rId5" cstate="print"/>
          <a:srcRect t="19810"/>
          <a:stretch>
            <a:fillRect/>
          </a:stretch>
        </p:blipFill>
        <p:spPr bwMode="auto">
          <a:xfrm>
            <a:off x="404664" y="2166918"/>
            <a:ext cx="6120679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02"/>
          <p:cNvGrpSpPr/>
          <p:nvPr/>
        </p:nvGrpSpPr>
        <p:grpSpPr>
          <a:xfrm>
            <a:off x="2081187" y="5524504"/>
            <a:ext cx="2598072" cy="2160240"/>
            <a:chOff x="3933056" y="7113240"/>
            <a:chExt cx="2598072" cy="2160240"/>
          </a:xfrm>
        </p:grpSpPr>
        <p:sp>
          <p:nvSpPr>
            <p:cNvPr id="62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4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66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accent2">
                  <a:lumMod val="75000"/>
                  <a:alpha val="7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5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68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69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64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3993634" y="7628726"/>
              <a:ext cx="2489847" cy="1584176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lnSpc>
                  <a:spcPts val="15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카풀의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특성상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낯선사람과의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동행을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하는데에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위험요소를 낮출 수 있는 서비스가 결여</a:t>
              </a:r>
              <a:endParaRPr lang="en-US" altLang="ko-KR" sz="1000" dirty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142989" y="7263712"/>
              <a:ext cx="21592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한계점</a:t>
              </a:r>
            </a:p>
          </p:txBody>
        </p:sp>
      </p:grpSp>
      <p:grpSp>
        <p:nvGrpSpPr>
          <p:cNvPr id="6" name="Group 36"/>
          <p:cNvGrpSpPr>
            <a:grpSpLocks/>
          </p:cNvGrpSpPr>
          <p:nvPr/>
        </p:nvGrpSpPr>
        <p:grpSpPr bwMode="auto">
          <a:xfrm rot="5400000">
            <a:off x="2678807" y="4441059"/>
            <a:ext cx="1214446" cy="928694"/>
            <a:chOff x="678" y="2493"/>
            <a:chExt cx="658" cy="271"/>
          </a:xfrm>
        </p:grpSpPr>
        <p:sp>
          <p:nvSpPr>
            <p:cNvPr id="85" name="Text Box 48"/>
            <p:cNvSpPr txBox="1">
              <a:spLocks noChangeArrowheads="1"/>
            </p:cNvSpPr>
            <p:nvPr/>
          </p:nvSpPr>
          <p:spPr bwMode="gray">
            <a:xfrm>
              <a:off x="678" y="2572"/>
              <a:ext cx="622" cy="1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ctr" latinLnBrk="0">
                <a:lnSpc>
                  <a:spcPct val="110000"/>
                </a:lnSpc>
                <a:spcBef>
                  <a:spcPct val="10000"/>
                </a:spcBef>
              </a:pPr>
              <a:endParaRPr lang="ko-KR" altLang="en-US" sz="900" dirty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</a:endParaRPr>
            </a:p>
          </p:txBody>
        </p:sp>
        <p:pic>
          <p:nvPicPr>
            <p:cNvPr id="93" name="Picture 37" descr="1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4" y="2493"/>
              <a:ext cx="602" cy="271"/>
            </a:xfrm>
            <a:prstGeom prst="rect">
              <a:avLst/>
            </a:prstGeom>
            <a:noFill/>
          </p:spPr>
        </p:pic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3524188" y="2809860"/>
            <a:ext cx="1154113" cy="1398588"/>
            <a:chOff x="212" y="1977"/>
            <a:chExt cx="727" cy="881"/>
          </a:xfrm>
        </p:grpSpPr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97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98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 Box 24"/>
            <p:cNvSpPr txBox="1">
              <a:spLocks noChangeArrowheads="1"/>
            </p:cNvSpPr>
            <p:nvPr/>
          </p:nvSpPr>
          <p:spPr bwMode="auto">
            <a:xfrm>
              <a:off x="283" y="2316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err="1" smtClean="0">
                  <a:latin typeface="Rix모던고딕 B" pitchFamily="18" charset="-127"/>
                  <a:ea typeface="Rix모던고딕 B" pitchFamily="18" charset="-127"/>
                </a:rPr>
                <a:t>카톡</a:t>
              </a:r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 연동 기능 제공</a:t>
              </a:r>
            </a:p>
          </p:txBody>
        </p: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4786322" y="3952868"/>
            <a:ext cx="1154113" cy="1398588"/>
            <a:chOff x="212" y="1977"/>
            <a:chExt cx="727" cy="881"/>
          </a:xfrm>
        </p:grpSpPr>
        <p:grpSp>
          <p:nvGrpSpPr>
            <p:cNvPr id="10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02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03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1" name="Text Box 24"/>
            <p:cNvSpPr txBox="1">
              <a:spLocks noChangeArrowheads="1"/>
            </p:cNvSpPr>
            <p:nvPr/>
          </p:nvSpPr>
          <p:spPr bwMode="auto">
            <a:xfrm>
              <a:off x="283" y="2284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프리미엄 서비스 제공</a:t>
              </a:r>
            </a:p>
          </p:txBody>
        </p:sp>
      </p:grpSp>
      <p:grpSp>
        <p:nvGrpSpPr>
          <p:cNvPr id="11" name="Group 20"/>
          <p:cNvGrpSpPr>
            <a:grpSpLocks/>
          </p:cNvGrpSpPr>
          <p:nvPr/>
        </p:nvGrpSpPr>
        <p:grpSpPr bwMode="auto">
          <a:xfrm>
            <a:off x="774689" y="3952868"/>
            <a:ext cx="1154113" cy="1398588"/>
            <a:chOff x="212" y="1977"/>
            <a:chExt cx="727" cy="881"/>
          </a:xfrm>
        </p:grpSpPr>
        <p:grpSp>
          <p:nvGrpSpPr>
            <p:cNvPr id="12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07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08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" name="Text Box 24"/>
            <p:cNvSpPr txBox="1">
              <a:spLocks noChangeArrowheads="1"/>
            </p:cNvSpPr>
            <p:nvPr/>
          </p:nvSpPr>
          <p:spPr bwMode="auto">
            <a:xfrm>
              <a:off x="283" y="2176"/>
              <a:ext cx="585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주제별 커뮤니티 기능 제공</a:t>
              </a:r>
            </a:p>
          </p:txBody>
        </p:sp>
      </p:grpSp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1952552" y="2809860"/>
            <a:ext cx="1154113" cy="1398588"/>
            <a:chOff x="212" y="1977"/>
            <a:chExt cx="727" cy="881"/>
          </a:xfrm>
        </p:grpSpPr>
        <p:grpSp>
          <p:nvGrpSpPr>
            <p:cNvPr id="14" name="Group 21"/>
            <p:cNvGrpSpPr>
              <a:grpSpLocks/>
            </p:cNvGrpSpPr>
            <p:nvPr/>
          </p:nvGrpSpPr>
          <p:grpSpPr bwMode="auto">
            <a:xfrm>
              <a:off x="212" y="1977"/>
              <a:ext cx="727" cy="881"/>
              <a:chOff x="2688" y="1899"/>
              <a:chExt cx="727" cy="881"/>
            </a:xfrm>
          </p:grpSpPr>
          <p:sp>
            <p:nvSpPr>
              <p:cNvPr id="112" name="Oval 22"/>
              <p:cNvSpPr>
                <a:spLocks noChangeArrowheads="1"/>
              </p:cNvSpPr>
              <p:nvPr/>
            </p:nvSpPr>
            <p:spPr bwMode="gray">
              <a:xfrm>
                <a:off x="2718" y="1937"/>
                <a:ext cx="675" cy="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175" algn="ctr">
                    <a:solidFill>
                      <a:srgbClr val="969696"/>
                    </a:solidFill>
                    <a:prstDash val="sysDot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36000" rIns="0" bIns="25200" anchor="ctr"/>
              <a:lstStyle/>
              <a:p>
                <a:endParaRPr lang="ko-KR" altLang="en-US"/>
              </a:p>
            </p:txBody>
          </p:sp>
          <p:pic>
            <p:nvPicPr>
              <p:cNvPr id="113" name="Picture 23" descr="1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6000" contrast="12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1899"/>
                <a:ext cx="727" cy="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1" name="Text Box 24"/>
            <p:cNvSpPr txBox="1">
              <a:spLocks noChangeArrowheads="1"/>
            </p:cNvSpPr>
            <p:nvPr/>
          </p:nvSpPr>
          <p:spPr bwMode="auto">
            <a:xfrm>
              <a:off x="283" y="2299"/>
              <a:ext cx="58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9200" tIns="39200" rIns="39200" bIns="39200" anchor="ctr">
              <a:spAutoFit/>
            </a:bodyPr>
            <a:lstStyle>
              <a:lvl1pPr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809625" indent="-311150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244600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743075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239963" indent="-249238" defTabSz="995363" eaLnBrk="0" hangingPunct="0"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6971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1543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6115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4068763" indent="-249238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100" dirty="0" err="1" smtClean="0">
                  <a:latin typeface="Rix모던고딕 B" pitchFamily="18" charset="-127"/>
                  <a:ea typeface="Rix모던고딕 B" pitchFamily="18" charset="-127"/>
                </a:rPr>
                <a:t>쪽지보내기</a:t>
              </a:r>
              <a:r>
                <a:rPr lang="ko-KR" altLang="en-US" sz="1100" dirty="0" smtClean="0">
                  <a:latin typeface="Rix모던고딕 B" pitchFamily="18" charset="-127"/>
                  <a:ea typeface="Rix모던고딕 B" pitchFamily="18" charset="-127"/>
                </a:rPr>
                <a:t> 기능 제공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45102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그림1"/>
          <p:cNvPicPr>
            <a:picLocks noChangeAspect="1" noChangeArrowheads="1"/>
          </p:cNvPicPr>
          <p:nvPr/>
        </p:nvPicPr>
        <p:blipFill>
          <a:blip r:embed="rId2" cstate="print"/>
          <a:srcRect l="984" t="5147" r="766" b="80911"/>
          <a:stretch>
            <a:fillRect/>
          </a:stretch>
        </p:blipFill>
        <p:spPr bwMode="auto">
          <a:xfrm>
            <a:off x="260350" y="2900772"/>
            <a:ext cx="6319838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라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관광지 검색 기능</a:t>
            </a: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err="1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함께타요</a:t>
            </a:r>
            <a:r>
              <a:rPr lang="en-US" altLang="ko-KR" sz="1200" dirty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! </a:t>
            </a:r>
            <a:r>
              <a:rPr lang="ko-KR" altLang="en-US" sz="1200" dirty="0" err="1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투어네비</a:t>
            </a:r>
            <a:r>
              <a:rPr lang="ko-KR" altLang="en-US" sz="1200" dirty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서비스는 사용자가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관심있는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관광지에 대한 검색결과를 제공합니다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검색 키워드가 포함되는 관광지들에 대한 정보를 목록으로 출력해줌으로써 사용자가 원하는 관광지에 대해 안내합니다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611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관광지 검색 서비스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65114" y="8166131"/>
            <a:ext cx="6327775" cy="1323975"/>
            <a:chOff x="175" y="5153"/>
            <a:chExt cx="3986" cy="834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175" y="5153"/>
              <a:ext cx="3986" cy="834"/>
              <a:chOff x="175" y="5153"/>
              <a:chExt cx="3986" cy="834"/>
            </a:xfrm>
          </p:grpSpPr>
          <p:pic>
            <p:nvPicPr>
              <p:cNvPr id="122" name="Picture 7" descr="키메세지-하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78" y="5833"/>
                <a:ext cx="3980" cy="154"/>
              </a:xfrm>
              <a:prstGeom prst="rect">
                <a:avLst/>
              </a:prstGeom>
              <a:noFill/>
            </p:spPr>
          </p:pic>
          <p:pic>
            <p:nvPicPr>
              <p:cNvPr id="123" name="Picture 8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gray">
              <a:xfrm>
                <a:off x="175" y="5153"/>
                <a:ext cx="3986" cy="472"/>
              </a:xfrm>
              <a:prstGeom prst="rect">
                <a:avLst/>
              </a:prstGeom>
              <a:noFill/>
              <a:ln w="3175" algn="ctr">
                <a:noFill/>
                <a:prstDash val="sysDot"/>
                <a:miter lim="800000"/>
                <a:headEnd/>
                <a:tailEnd/>
              </a:ln>
              <a:effectLst/>
            </p:spPr>
          </p:pic>
        </p:grpSp>
        <p:sp>
          <p:nvSpPr>
            <p:cNvPr id="120" name="Text Box 9"/>
            <p:cNvSpPr txBox="1">
              <a:spLocks noChangeArrowheads="1"/>
            </p:cNvSpPr>
            <p:nvPr/>
          </p:nvSpPr>
          <p:spPr bwMode="auto">
            <a:xfrm>
              <a:off x="573" y="5352"/>
              <a:ext cx="3499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검색 키워드가 포함 된 관광지 정보 안내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검색결과를 리스트 형태로 제공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</p:txBody>
        </p:sp>
        <p:sp>
          <p:nvSpPr>
            <p:cNvPr id="121" name="Rectangle 112"/>
            <p:cNvSpPr>
              <a:spLocks noChangeArrowheads="1"/>
            </p:cNvSpPr>
            <p:nvPr/>
          </p:nvSpPr>
          <p:spPr bwMode="gray">
            <a:xfrm>
              <a:off x="469" y="5153"/>
              <a:ext cx="895" cy="12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defTabSz="1109663"/>
              <a:r>
                <a:rPr lang="ko-KR" altLang="en-US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서비스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K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ey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P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oint</a:t>
              </a:r>
            </a:p>
          </p:txBody>
        </p:sp>
      </p:grpSp>
      <p:grpSp>
        <p:nvGrpSpPr>
          <p:cNvPr id="6" name="그룹 98"/>
          <p:cNvGrpSpPr/>
          <p:nvPr/>
        </p:nvGrpSpPr>
        <p:grpSpPr>
          <a:xfrm>
            <a:off x="428604" y="3309926"/>
            <a:ext cx="2571768" cy="4286280"/>
            <a:chOff x="1714488" y="2952736"/>
            <a:chExt cx="2571768" cy="4286280"/>
          </a:xfrm>
        </p:grpSpPr>
        <p:sp>
          <p:nvSpPr>
            <p:cNvPr id="92" name="AutoShape 85"/>
            <p:cNvSpPr>
              <a:spLocks noChangeArrowheads="1"/>
            </p:cNvSpPr>
            <p:nvPr/>
          </p:nvSpPr>
          <p:spPr bwMode="auto">
            <a:xfrm>
              <a:off x="1714488" y="2952736"/>
              <a:ext cx="2571768" cy="428628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7" name="그룹 78"/>
            <p:cNvGrpSpPr/>
            <p:nvPr/>
          </p:nvGrpSpPr>
          <p:grpSpPr>
            <a:xfrm>
              <a:off x="1783571" y="3038745"/>
              <a:ext cx="2456647" cy="335741"/>
              <a:chOff x="681228" y="3404828"/>
              <a:chExt cx="2355620" cy="280062"/>
            </a:xfrm>
          </p:grpSpPr>
          <p:sp>
            <p:nvSpPr>
              <p:cNvPr id="95" name="AutoShape 87"/>
              <p:cNvSpPr>
                <a:spLocks noChangeArrowheads="1"/>
              </p:cNvSpPr>
              <p:nvPr/>
            </p:nvSpPr>
            <p:spPr bwMode="auto">
              <a:xfrm>
                <a:off x="681228" y="3418765"/>
                <a:ext cx="2355620" cy="266125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6" name="AutoShape 89"/>
              <p:cNvSpPr>
                <a:spLocks noChangeArrowheads="1"/>
              </p:cNvSpPr>
              <p:nvPr/>
            </p:nvSpPr>
            <p:spPr bwMode="auto">
              <a:xfrm>
                <a:off x="681228" y="3404828"/>
                <a:ext cx="2355620" cy="155826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7" name="AutoShape 90"/>
              <p:cNvSpPr>
                <a:spLocks noChangeArrowheads="1"/>
              </p:cNvSpPr>
              <p:nvPr/>
            </p:nvSpPr>
            <p:spPr bwMode="auto">
              <a:xfrm>
                <a:off x="683402" y="3436839"/>
                <a:ext cx="2353446" cy="106734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8" name="Rectangle 279"/>
              <p:cNvSpPr>
                <a:spLocks noChangeArrowheads="1"/>
              </p:cNvSpPr>
              <p:nvPr/>
            </p:nvSpPr>
            <p:spPr bwMode="auto">
              <a:xfrm>
                <a:off x="768470" y="3465332"/>
                <a:ext cx="2125032" cy="1540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관광지 검색결과 화면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</p:grpSp>
      <p:pic>
        <p:nvPicPr>
          <p:cNvPr id="2050" name="Picture 2" descr="C:\Users\Administrator\Desktop\공모전\004.png"/>
          <p:cNvPicPr>
            <a:picLocks noChangeAspect="1" noChangeArrowheads="1"/>
          </p:cNvPicPr>
          <p:nvPr/>
        </p:nvPicPr>
        <p:blipFill>
          <a:blip r:embed="rId6" cstate="print"/>
          <a:srcRect b="10064"/>
          <a:stretch>
            <a:fillRect/>
          </a:stretch>
        </p:blipFill>
        <p:spPr bwMode="auto">
          <a:xfrm>
            <a:off x="548680" y="3778011"/>
            <a:ext cx="2327116" cy="3714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C:\Users\이수홍\Desktop\최종\004.png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0196" y="3824222"/>
            <a:ext cx="2325600" cy="3715200"/>
          </a:xfrm>
          <a:prstGeom prst="rect">
            <a:avLst/>
          </a:prstGeom>
          <a:noFill/>
        </p:spPr>
      </p:pic>
      <p:grpSp>
        <p:nvGrpSpPr>
          <p:cNvPr id="8" name="그룹 27"/>
          <p:cNvGrpSpPr/>
          <p:nvPr/>
        </p:nvGrpSpPr>
        <p:grpSpPr>
          <a:xfrm>
            <a:off x="620688" y="4160912"/>
            <a:ext cx="5465806" cy="3292418"/>
            <a:chOff x="620688" y="4160912"/>
            <a:chExt cx="5465806" cy="3292418"/>
          </a:xfrm>
        </p:grpSpPr>
        <p:sp>
          <p:nvSpPr>
            <p:cNvPr id="101" name="직사각형 100"/>
            <p:cNvSpPr/>
            <p:nvPr/>
          </p:nvSpPr>
          <p:spPr>
            <a:xfrm>
              <a:off x="620688" y="4160912"/>
              <a:ext cx="2232248" cy="233154"/>
            </a:xfrm>
            <a:prstGeom prst="rect">
              <a:avLst/>
            </a:prstGeom>
            <a:noFill/>
            <a:ln w="222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02" name="Shape 101"/>
            <p:cNvCxnSpPr/>
            <p:nvPr/>
          </p:nvCxnSpPr>
          <p:spPr>
            <a:xfrm rot="10800000" flipV="1">
              <a:off x="2871784" y="4244350"/>
              <a:ext cx="3214710" cy="513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620688" y="4664968"/>
              <a:ext cx="2232248" cy="2788362"/>
            </a:xfrm>
            <a:prstGeom prst="rect">
              <a:avLst/>
            </a:prstGeom>
            <a:noFill/>
            <a:ln w="222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1" name="Shape 101"/>
            <p:cNvCxnSpPr/>
            <p:nvPr/>
          </p:nvCxnSpPr>
          <p:spPr>
            <a:xfrm rot="10800000">
              <a:off x="2871784" y="6609184"/>
              <a:ext cx="3005488" cy="43375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38"/>
          <p:cNvGrpSpPr/>
          <p:nvPr/>
        </p:nvGrpSpPr>
        <p:grpSpPr>
          <a:xfrm>
            <a:off x="4001636" y="3403114"/>
            <a:ext cx="2232000" cy="1728192"/>
            <a:chOff x="3933056" y="7113240"/>
            <a:chExt cx="2598072" cy="2160240"/>
          </a:xfrm>
        </p:grpSpPr>
        <p:sp>
          <p:nvSpPr>
            <p:cNvPr id="40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0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46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1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48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5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42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42236" y="7667587"/>
              <a:ext cx="2351918" cy="1469593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사용자가 검색을 원하는 관광지에 대한 키워드를 입력하는 공간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명칭에 대한 검색뿐만 아니라 분류에 대한 검색도 지원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62513" y="7217537"/>
              <a:ext cx="2475827" cy="31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err="1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검색어</a:t>
              </a:r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 입력</a:t>
              </a:r>
            </a:p>
          </p:txBody>
        </p:sp>
      </p:grpSp>
      <p:grpSp>
        <p:nvGrpSpPr>
          <p:cNvPr id="12" name="그룹 50"/>
          <p:cNvGrpSpPr/>
          <p:nvPr/>
        </p:nvGrpSpPr>
        <p:grpSpPr>
          <a:xfrm>
            <a:off x="4005064" y="5457056"/>
            <a:ext cx="2232248" cy="2160240"/>
            <a:chOff x="3933056" y="7113240"/>
            <a:chExt cx="2598072" cy="2160240"/>
          </a:xfrm>
        </p:grpSpPr>
        <p:sp>
          <p:nvSpPr>
            <p:cNvPr id="52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3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56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4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58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59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54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42236" y="7667587"/>
              <a:ext cx="2351918" cy="1469593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키워드가 포함된 관광지에 대한 정보 검색결과 제공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결과 데이터에 대해 리스트 형태로 표출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내 위치와 근접한 관광지부터 차례대로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리스팅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62513" y="7217537"/>
              <a:ext cx="2475827" cy="31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검색결과 표출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마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관광지 지역별 </a:t>
            </a:r>
            <a:r>
              <a:rPr kumimoji="1" lang="ko-KR" altLang="en-US" sz="1600" kern="0" dirty="0" err="1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리스팅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 기능</a:t>
            </a: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err="1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함께타요</a:t>
            </a:r>
            <a:r>
              <a:rPr lang="en-US" altLang="ko-KR" sz="1200" dirty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! </a:t>
            </a:r>
            <a:r>
              <a:rPr lang="ko-KR" altLang="en-US" sz="1200" dirty="0" err="1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투어네비</a:t>
            </a:r>
            <a:r>
              <a:rPr lang="ko-KR" altLang="en-US" sz="1200" dirty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서비스는 사용자에게 지역별 관광지 정보를 안내해줍니다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행정구역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시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군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구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별 관광지 정보를 제공함으로써 사용자들이 가고자 하는 지역의 주변 관광지를 쉽게 알 수 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682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지역별 </a:t>
              </a:r>
              <a:r>
                <a:rPr lang="ko-KR" altLang="en-US" sz="1100" dirty="0" err="1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리스팅</a:t>
              </a:r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 서비스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65114" y="8166131"/>
            <a:ext cx="6327775" cy="1323975"/>
            <a:chOff x="175" y="5153"/>
            <a:chExt cx="3986" cy="834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175" y="5153"/>
              <a:ext cx="3986" cy="834"/>
              <a:chOff x="175" y="5153"/>
              <a:chExt cx="3986" cy="834"/>
            </a:xfrm>
          </p:grpSpPr>
          <p:pic>
            <p:nvPicPr>
              <p:cNvPr id="97" name="Picture 7" descr="키메세지-하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78" y="5833"/>
                <a:ext cx="3980" cy="154"/>
              </a:xfrm>
              <a:prstGeom prst="rect">
                <a:avLst/>
              </a:prstGeom>
              <a:noFill/>
            </p:spPr>
          </p:pic>
          <p:pic>
            <p:nvPicPr>
              <p:cNvPr id="98" name="Picture 8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>
                <a:off x="175" y="5153"/>
                <a:ext cx="3986" cy="472"/>
              </a:xfrm>
              <a:prstGeom prst="rect">
                <a:avLst/>
              </a:prstGeom>
              <a:noFill/>
              <a:ln w="3175" algn="ctr">
                <a:noFill/>
                <a:prstDash val="sysDot"/>
                <a:miter lim="800000"/>
                <a:headEnd/>
                <a:tailEnd/>
              </a:ln>
              <a:effectLst/>
            </p:spPr>
          </p:pic>
        </p:grpSp>
        <p:sp>
          <p:nvSpPr>
            <p:cNvPr id="95" name="Text Box 9"/>
            <p:cNvSpPr txBox="1">
              <a:spLocks noChangeArrowheads="1"/>
            </p:cNvSpPr>
            <p:nvPr/>
          </p:nvSpPr>
          <p:spPr bwMode="auto">
            <a:xfrm>
              <a:off x="573" y="5352"/>
              <a:ext cx="3499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지역별 관광지 정보  안내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행정구역별 세부적인 관광지 정보 제공</a:t>
              </a:r>
            </a:p>
          </p:txBody>
        </p:sp>
        <p:sp>
          <p:nvSpPr>
            <p:cNvPr id="96" name="Rectangle 112"/>
            <p:cNvSpPr>
              <a:spLocks noChangeArrowheads="1"/>
            </p:cNvSpPr>
            <p:nvPr/>
          </p:nvSpPr>
          <p:spPr bwMode="gray">
            <a:xfrm>
              <a:off x="469" y="5153"/>
              <a:ext cx="895" cy="12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defTabSz="1109663"/>
              <a:r>
                <a:rPr lang="ko-KR" altLang="en-US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서비스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K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ey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P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oint</a:t>
              </a:r>
            </a:p>
          </p:txBody>
        </p:sp>
      </p:grpSp>
      <p:grpSp>
        <p:nvGrpSpPr>
          <p:cNvPr id="5" name="Group 141"/>
          <p:cNvGrpSpPr>
            <a:grpSpLocks/>
          </p:cNvGrpSpPr>
          <p:nvPr/>
        </p:nvGrpSpPr>
        <p:grpSpPr bwMode="auto">
          <a:xfrm>
            <a:off x="3789363" y="8562975"/>
            <a:ext cx="2570162" cy="863600"/>
            <a:chOff x="1446" y="5087"/>
            <a:chExt cx="2523" cy="848"/>
          </a:xfrm>
        </p:grpSpPr>
        <p:pic>
          <p:nvPicPr>
            <p:cNvPr id="47" name="Picture 142" descr="1"/>
            <p:cNvPicPr>
              <a:picLocks noChangeAspect="1" noChangeArrowheads="1"/>
            </p:cNvPicPr>
            <p:nvPr/>
          </p:nvPicPr>
          <p:blipFill>
            <a:blip r:embed="rId5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143" descr="1"/>
            <p:cNvPicPr>
              <a:picLocks noChangeAspect="1" noChangeArrowheads="1"/>
            </p:cNvPicPr>
            <p:nvPr/>
          </p:nvPicPr>
          <p:blipFill>
            <a:blip r:embed="rId5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" name="Picture 2" descr="그림1"/>
          <p:cNvPicPr>
            <a:picLocks noChangeAspect="1" noChangeArrowheads="1"/>
          </p:cNvPicPr>
          <p:nvPr/>
        </p:nvPicPr>
        <p:blipFill>
          <a:blip r:embed="rId6" cstate="print"/>
          <a:srcRect l="984" t="5147" r="766" b="80911"/>
          <a:stretch>
            <a:fillRect/>
          </a:stretch>
        </p:blipFill>
        <p:spPr bwMode="auto">
          <a:xfrm>
            <a:off x="260350" y="2900772"/>
            <a:ext cx="6319838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36"/>
          <p:cNvGrpSpPr/>
          <p:nvPr/>
        </p:nvGrpSpPr>
        <p:grpSpPr>
          <a:xfrm>
            <a:off x="428604" y="3309926"/>
            <a:ext cx="2571768" cy="4286280"/>
            <a:chOff x="1714488" y="2952736"/>
            <a:chExt cx="2571768" cy="4286280"/>
          </a:xfrm>
        </p:grpSpPr>
        <p:sp>
          <p:nvSpPr>
            <p:cNvPr id="38" name="AutoShape 85"/>
            <p:cNvSpPr>
              <a:spLocks noChangeArrowheads="1"/>
            </p:cNvSpPr>
            <p:nvPr/>
          </p:nvSpPr>
          <p:spPr bwMode="auto">
            <a:xfrm>
              <a:off x="1714488" y="2952736"/>
              <a:ext cx="2571768" cy="428628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7" name="그룹 78"/>
            <p:cNvGrpSpPr/>
            <p:nvPr/>
          </p:nvGrpSpPr>
          <p:grpSpPr>
            <a:xfrm>
              <a:off x="1783571" y="3038745"/>
              <a:ext cx="2456647" cy="335741"/>
              <a:chOff x="681228" y="3404828"/>
              <a:chExt cx="2355620" cy="280062"/>
            </a:xfrm>
          </p:grpSpPr>
          <p:sp>
            <p:nvSpPr>
              <p:cNvPr id="41" name="AutoShape 87"/>
              <p:cNvSpPr>
                <a:spLocks noChangeArrowheads="1"/>
              </p:cNvSpPr>
              <p:nvPr/>
            </p:nvSpPr>
            <p:spPr bwMode="auto">
              <a:xfrm>
                <a:off x="681228" y="3418765"/>
                <a:ext cx="2355620" cy="266125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2" name="AutoShape 89"/>
              <p:cNvSpPr>
                <a:spLocks noChangeArrowheads="1"/>
              </p:cNvSpPr>
              <p:nvPr/>
            </p:nvSpPr>
            <p:spPr bwMode="auto">
              <a:xfrm>
                <a:off x="681228" y="3404828"/>
                <a:ext cx="2355620" cy="155826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3" name="AutoShape 90"/>
              <p:cNvSpPr>
                <a:spLocks noChangeArrowheads="1"/>
              </p:cNvSpPr>
              <p:nvPr/>
            </p:nvSpPr>
            <p:spPr bwMode="auto">
              <a:xfrm>
                <a:off x="683402" y="3436839"/>
                <a:ext cx="2353446" cy="106734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6" name="Rectangle 279"/>
              <p:cNvSpPr>
                <a:spLocks noChangeArrowheads="1"/>
              </p:cNvSpPr>
              <p:nvPr/>
            </p:nvSpPr>
            <p:spPr bwMode="auto">
              <a:xfrm>
                <a:off x="768470" y="3465332"/>
                <a:ext cx="2125032" cy="1540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관광지 지역별 안내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</p:grpSp>
      <p:pic>
        <p:nvPicPr>
          <p:cNvPr id="32" name="Picture 2" descr="C:\Users\Administrator\Desktop\공모전\001.png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6672" y="3800872"/>
            <a:ext cx="2448272" cy="36724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" name="그룹 32"/>
          <p:cNvGrpSpPr/>
          <p:nvPr/>
        </p:nvGrpSpPr>
        <p:grpSpPr>
          <a:xfrm>
            <a:off x="4001636" y="3403114"/>
            <a:ext cx="2232000" cy="1728192"/>
            <a:chOff x="3933056" y="7113240"/>
            <a:chExt cx="2598072" cy="2160240"/>
          </a:xfrm>
        </p:grpSpPr>
        <p:sp>
          <p:nvSpPr>
            <p:cNvPr id="34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9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56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0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58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59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54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42236" y="7667587"/>
              <a:ext cx="2351918" cy="1469593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서울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부산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경남과 같은 대도시 선택 후 행정구역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(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시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군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구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)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을 선택함으로써 주변 관광지에 대한 안내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도시변경 버튼을 눌러 대도시 변경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62513" y="7217537"/>
              <a:ext cx="2475827" cy="31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지역 선택 및 변경</a:t>
              </a:r>
            </a:p>
          </p:txBody>
        </p:sp>
      </p:grpSp>
      <p:grpSp>
        <p:nvGrpSpPr>
          <p:cNvPr id="11" name="그룹 59"/>
          <p:cNvGrpSpPr/>
          <p:nvPr/>
        </p:nvGrpSpPr>
        <p:grpSpPr>
          <a:xfrm>
            <a:off x="4005064" y="5457056"/>
            <a:ext cx="2232248" cy="2160240"/>
            <a:chOff x="3933056" y="7113240"/>
            <a:chExt cx="2598072" cy="2160240"/>
          </a:xfrm>
        </p:grpSpPr>
        <p:sp>
          <p:nvSpPr>
            <p:cNvPr id="61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2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65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3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67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68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63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42236" y="7667587"/>
              <a:ext cx="2351918" cy="1469593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각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대도시별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행정구역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(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시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군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구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)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을 리스트 형태로 보여줌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근접 지역간의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그룹핑을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통해 특정 포인트의 주변 관광지 안내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62513" y="7217537"/>
              <a:ext cx="24758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행정구역 선택</a:t>
              </a:r>
            </a:p>
          </p:txBody>
        </p:sp>
      </p:grpSp>
      <p:pic>
        <p:nvPicPr>
          <p:cNvPr id="3074" name="Picture 2" descr="C:\Users\이수홍\Desktop\최종\001.png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6672" y="3801279"/>
            <a:ext cx="2448000" cy="3672000"/>
          </a:xfrm>
          <a:prstGeom prst="rect">
            <a:avLst/>
          </a:prstGeom>
          <a:noFill/>
        </p:spPr>
      </p:pic>
      <p:grpSp>
        <p:nvGrpSpPr>
          <p:cNvPr id="14" name="그룹 30"/>
          <p:cNvGrpSpPr/>
          <p:nvPr/>
        </p:nvGrpSpPr>
        <p:grpSpPr>
          <a:xfrm>
            <a:off x="522902" y="4348908"/>
            <a:ext cx="5725338" cy="3124372"/>
            <a:chOff x="522902" y="4348908"/>
            <a:chExt cx="5725338" cy="3124372"/>
          </a:xfrm>
        </p:grpSpPr>
        <p:sp>
          <p:nvSpPr>
            <p:cNvPr id="50" name="직사각형 49"/>
            <p:cNvSpPr/>
            <p:nvPr/>
          </p:nvSpPr>
          <p:spPr>
            <a:xfrm>
              <a:off x="522902" y="4348908"/>
              <a:ext cx="2352894" cy="255482"/>
            </a:xfrm>
            <a:prstGeom prst="rect">
              <a:avLst/>
            </a:prstGeom>
            <a:noFill/>
            <a:ln w="222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51" name="Shape 101"/>
            <p:cNvCxnSpPr/>
            <p:nvPr/>
          </p:nvCxnSpPr>
          <p:spPr>
            <a:xfrm rot="10800000" flipV="1">
              <a:off x="2890654" y="4460374"/>
              <a:ext cx="3357586" cy="513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525820" y="4619248"/>
              <a:ext cx="2399124" cy="2854032"/>
            </a:xfrm>
            <a:prstGeom prst="rect">
              <a:avLst/>
            </a:prstGeom>
            <a:noFill/>
            <a:ln w="222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53" name="Shape 101"/>
            <p:cNvCxnSpPr/>
            <p:nvPr/>
          </p:nvCxnSpPr>
          <p:spPr>
            <a:xfrm rot="10800000" flipV="1">
              <a:off x="2928934" y="5889104"/>
              <a:ext cx="3214710" cy="513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바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관광지 정보 안내</a:t>
            </a: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err="1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함께타요</a:t>
            </a:r>
            <a:r>
              <a:rPr lang="en-US" altLang="ko-KR" sz="1200" dirty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! </a:t>
            </a:r>
            <a:r>
              <a:rPr lang="ko-KR" altLang="en-US" sz="1200" dirty="0" err="1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투어네비</a:t>
            </a:r>
            <a:r>
              <a:rPr lang="ko-KR" altLang="en-US" sz="1200" dirty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서비스는 한국관광공사의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Tour API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를 이용하여 관광지 정보에 대해 사용자에게 안내합니다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국문관광정보서비스의 위치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지역기반 관광정보조회 및 공통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이미지정보조회 등을 사용합니다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774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관광지 정보 안내 서비스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65114" y="8166131"/>
            <a:ext cx="6327775" cy="1323975"/>
            <a:chOff x="175" y="5153"/>
            <a:chExt cx="3986" cy="834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175" y="5153"/>
              <a:ext cx="3986" cy="834"/>
              <a:chOff x="175" y="5153"/>
              <a:chExt cx="3986" cy="834"/>
            </a:xfrm>
          </p:grpSpPr>
          <p:pic>
            <p:nvPicPr>
              <p:cNvPr id="97" name="Picture 7" descr="키메세지-하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78" y="5833"/>
                <a:ext cx="3980" cy="154"/>
              </a:xfrm>
              <a:prstGeom prst="rect">
                <a:avLst/>
              </a:prstGeom>
              <a:noFill/>
            </p:spPr>
          </p:pic>
          <p:pic>
            <p:nvPicPr>
              <p:cNvPr id="98" name="Picture 8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>
                <a:off x="175" y="5153"/>
                <a:ext cx="3986" cy="472"/>
              </a:xfrm>
              <a:prstGeom prst="rect">
                <a:avLst/>
              </a:prstGeom>
              <a:noFill/>
              <a:ln w="3175" algn="ctr">
                <a:noFill/>
                <a:prstDash val="sysDot"/>
                <a:miter lim="800000"/>
                <a:headEnd/>
                <a:tailEnd/>
              </a:ln>
              <a:effectLst/>
            </p:spPr>
          </p:pic>
        </p:grpSp>
        <p:sp>
          <p:nvSpPr>
            <p:cNvPr id="95" name="Text Box 9"/>
            <p:cNvSpPr txBox="1">
              <a:spLocks noChangeArrowheads="1"/>
            </p:cNvSpPr>
            <p:nvPr/>
          </p:nvSpPr>
          <p:spPr bwMode="auto">
            <a:xfrm>
              <a:off x="573" y="5352"/>
              <a:ext cx="3499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위치기반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지역기반의 관광정보조회 서비스 제공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공통정보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이미지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반복정보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,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소개정보 등에 대해 </a:t>
              </a:r>
              <a:r>
                <a:rPr lang="en-US" altLang="ko-KR" sz="10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TourAPI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를 활용하여 제공</a:t>
              </a:r>
            </a:p>
          </p:txBody>
        </p:sp>
        <p:sp>
          <p:nvSpPr>
            <p:cNvPr id="96" name="Rectangle 112"/>
            <p:cNvSpPr>
              <a:spLocks noChangeArrowheads="1"/>
            </p:cNvSpPr>
            <p:nvPr/>
          </p:nvSpPr>
          <p:spPr bwMode="gray">
            <a:xfrm>
              <a:off x="469" y="5153"/>
              <a:ext cx="895" cy="12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defTabSz="1109663"/>
              <a:r>
                <a:rPr lang="ko-KR" altLang="en-US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서비스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K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ey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P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oint</a:t>
              </a:r>
            </a:p>
          </p:txBody>
        </p:sp>
      </p:grpSp>
      <p:grpSp>
        <p:nvGrpSpPr>
          <p:cNvPr id="5" name="Group 141"/>
          <p:cNvGrpSpPr>
            <a:grpSpLocks/>
          </p:cNvGrpSpPr>
          <p:nvPr/>
        </p:nvGrpSpPr>
        <p:grpSpPr bwMode="auto">
          <a:xfrm>
            <a:off x="3789363" y="8562975"/>
            <a:ext cx="2570162" cy="863600"/>
            <a:chOff x="1446" y="5087"/>
            <a:chExt cx="2523" cy="848"/>
          </a:xfrm>
        </p:grpSpPr>
        <p:pic>
          <p:nvPicPr>
            <p:cNvPr id="47" name="Picture 142" descr="1"/>
            <p:cNvPicPr>
              <a:picLocks noChangeAspect="1" noChangeArrowheads="1"/>
            </p:cNvPicPr>
            <p:nvPr/>
          </p:nvPicPr>
          <p:blipFill>
            <a:blip r:embed="rId5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143" descr="1"/>
            <p:cNvPicPr>
              <a:picLocks noChangeAspect="1" noChangeArrowheads="1"/>
            </p:cNvPicPr>
            <p:nvPr/>
          </p:nvPicPr>
          <p:blipFill>
            <a:blip r:embed="rId5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" name="Picture 2" descr="그림1"/>
          <p:cNvPicPr>
            <a:picLocks noChangeAspect="1" noChangeArrowheads="1"/>
          </p:cNvPicPr>
          <p:nvPr/>
        </p:nvPicPr>
        <p:blipFill>
          <a:blip r:embed="rId6" cstate="print"/>
          <a:srcRect l="984" t="5147" r="766" b="80911"/>
          <a:stretch>
            <a:fillRect/>
          </a:stretch>
        </p:blipFill>
        <p:spPr bwMode="auto">
          <a:xfrm>
            <a:off x="260350" y="2900772"/>
            <a:ext cx="6319838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36"/>
          <p:cNvGrpSpPr/>
          <p:nvPr/>
        </p:nvGrpSpPr>
        <p:grpSpPr>
          <a:xfrm>
            <a:off x="428604" y="3309926"/>
            <a:ext cx="2571768" cy="4286280"/>
            <a:chOff x="1714488" y="2952736"/>
            <a:chExt cx="2571768" cy="4286280"/>
          </a:xfrm>
        </p:grpSpPr>
        <p:sp>
          <p:nvSpPr>
            <p:cNvPr id="38" name="AutoShape 85"/>
            <p:cNvSpPr>
              <a:spLocks noChangeArrowheads="1"/>
            </p:cNvSpPr>
            <p:nvPr/>
          </p:nvSpPr>
          <p:spPr bwMode="auto">
            <a:xfrm>
              <a:off x="1714488" y="2952736"/>
              <a:ext cx="2571768" cy="428628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7" name="그룹 78"/>
            <p:cNvGrpSpPr/>
            <p:nvPr/>
          </p:nvGrpSpPr>
          <p:grpSpPr>
            <a:xfrm>
              <a:off x="1783571" y="3038745"/>
              <a:ext cx="2456647" cy="335741"/>
              <a:chOff x="681228" y="3404828"/>
              <a:chExt cx="2355620" cy="280062"/>
            </a:xfrm>
          </p:grpSpPr>
          <p:sp>
            <p:nvSpPr>
              <p:cNvPr id="41" name="AutoShape 87"/>
              <p:cNvSpPr>
                <a:spLocks noChangeArrowheads="1"/>
              </p:cNvSpPr>
              <p:nvPr/>
            </p:nvSpPr>
            <p:spPr bwMode="auto">
              <a:xfrm>
                <a:off x="681228" y="3418765"/>
                <a:ext cx="2355620" cy="266125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2" name="AutoShape 89"/>
              <p:cNvSpPr>
                <a:spLocks noChangeArrowheads="1"/>
              </p:cNvSpPr>
              <p:nvPr/>
            </p:nvSpPr>
            <p:spPr bwMode="auto">
              <a:xfrm>
                <a:off x="681228" y="3404828"/>
                <a:ext cx="2355620" cy="155826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3" name="AutoShape 90"/>
              <p:cNvSpPr>
                <a:spLocks noChangeArrowheads="1"/>
              </p:cNvSpPr>
              <p:nvPr/>
            </p:nvSpPr>
            <p:spPr bwMode="auto">
              <a:xfrm>
                <a:off x="683402" y="3436839"/>
                <a:ext cx="2353446" cy="106734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6" name="Rectangle 279"/>
              <p:cNvSpPr>
                <a:spLocks noChangeArrowheads="1"/>
              </p:cNvSpPr>
              <p:nvPr/>
            </p:nvSpPr>
            <p:spPr bwMode="auto">
              <a:xfrm>
                <a:off x="768470" y="3465332"/>
                <a:ext cx="2125032" cy="1540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관광지 목록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</p:grpSp>
      <p:pic>
        <p:nvPicPr>
          <p:cNvPr id="31" name="Picture 2" descr="C:\Users\Administrator\Desktop\공모전\002.png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6944" y="3800872"/>
            <a:ext cx="2448000" cy="36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" name="그룹 36"/>
          <p:cNvGrpSpPr/>
          <p:nvPr/>
        </p:nvGrpSpPr>
        <p:grpSpPr>
          <a:xfrm>
            <a:off x="3729542" y="3309926"/>
            <a:ext cx="2571768" cy="4286280"/>
            <a:chOff x="1714488" y="2952736"/>
            <a:chExt cx="2571768" cy="4286280"/>
          </a:xfrm>
        </p:grpSpPr>
        <p:sp>
          <p:nvSpPr>
            <p:cNvPr id="54" name="AutoShape 85"/>
            <p:cNvSpPr>
              <a:spLocks noChangeArrowheads="1"/>
            </p:cNvSpPr>
            <p:nvPr/>
          </p:nvSpPr>
          <p:spPr bwMode="auto">
            <a:xfrm>
              <a:off x="1714488" y="2952736"/>
              <a:ext cx="2571768" cy="428628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9" name="그룹 78"/>
            <p:cNvGrpSpPr/>
            <p:nvPr/>
          </p:nvGrpSpPr>
          <p:grpSpPr>
            <a:xfrm>
              <a:off x="1783571" y="3038745"/>
              <a:ext cx="2456647" cy="335741"/>
              <a:chOff x="681228" y="3404828"/>
              <a:chExt cx="2355620" cy="280062"/>
            </a:xfrm>
          </p:grpSpPr>
          <p:sp>
            <p:nvSpPr>
              <p:cNvPr id="57" name="AutoShape 87"/>
              <p:cNvSpPr>
                <a:spLocks noChangeArrowheads="1"/>
              </p:cNvSpPr>
              <p:nvPr/>
            </p:nvSpPr>
            <p:spPr bwMode="auto">
              <a:xfrm>
                <a:off x="681228" y="3418765"/>
                <a:ext cx="2355620" cy="266125"/>
              </a:xfrm>
              <a:prstGeom prst="roundRect">
                <a:avLst>
                  <a:gd name="adj" fmla="val 10949"/>
                </a:avLst>
              </a:prstGeom>
              <a:solidFill>
                <a:srgbClr val="769B3B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8" name="AutoShape 89"/>
              <p:cNvSpPr>
                <a:spLocks noChangeArrowheads="1"/>
              </p:cNvSpPr>
              <p:nvPr/>
            </p:nvSpPr>
            <p:spPr bwMode="auto">
              <a:xfrm>
                <a:off x="681228" y="3404828"/>
                <a:ext cx="2355620" cy="155826"/>
              </a:xfrm>
              <a:prstGeom prst="roundRect">
                <a:avLst>
                  <a:gd name="adj" fmla="val 2206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683402" y="3436839"/>
                <a:ext cx="2353446" cy="106734"/>
              </a:xfrm>
              <a:prstGeom prst="roundRect">
                <a:avLst>
                  <a:gd name="adj" fmla="val 0"/>
                </a:avLst>
              </a:prstGeom>
              <a:solidFill>
                <a:srgbClr val="8AB545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89324" tIns="44661" rIns="89324" bIns="44661" anchor="ctr"/>
              <a:lstStyle/>
              <a:p>
                <a:pPr algn="ctr" defTabSz="893763" fontAlgn="ctr" latinLnBrk="0"/>
                <a:endParaRPr lang="ko-KR" altLang="en-US" sz="11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0" name="Rectangle 279"/>
              <p:cNvSpPr>
                <a:spLocks noChangeArrowheads="1"/>
              </p:cNvSpPr>
              <p:nvPr/>
            </p:nvSpPr>
            <p:spPr bwMode="auto">
              <a:xfrm>
                <a:off x="768470" y="3465332"/>
                <a:ext cx="2125032" cy="1540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893763" fontAlgn="ctr" latinLnBrk="0"/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관광지 정보</a:t>
                </a:r>
                <a:r>
                  <a:rPr lang="en-US" altLang="ko-KR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(</a:t>
                </a:r>
                <a:r>
                  <a:rPr lang="ko-KR" altLang="en-US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자세히</a:t>
                </a:r>
                <a:r>
                  <a:rPr lang="en-US" altLang="ko-KR" sz="1200" b="1" dirty="0" smtClean="0">
                    <a:solidFill>
                      <a:prstClr val="white"/>
                    </a:solidFill>
                    <a:latin typeface="Rix모던고딕 M" pitchFamily="18" charset="-127"/>
                    <a:ea typeface="Rix모던고딕 M" pitchFamily="18" charset="-127"/>
                  </a:rPr>
                  <a:t>)</a:t>
                </a:r>
                <a:endParaRPr lang="ko-KR" altLang="en-US" sz="1200" b="1" dirty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endParaRPr>
              </a:p>
            </p:txBody>
          </p:sp>
        </p:grpSp>
        <p:pic>
          <p:nvPicPr>
            <p:cNvPr id="56" name="그림 55" descr="관련투표화면.jpg"/>
            <p:cNvPicPr preferRelativeResize="0"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8626" y="3452802"/>
              <a:ext cx="2428892" cy="3643338"/>
            </a:xfrm>
            <a:prstGeom prst="rect">
              <a:avLst/>
            </a:prstGeom>
          </p:spPr>
        </p:pic>
      </p:grpSp>
      <p:pic>
        <p:nvPicPr>
          <p:cNvPr id="61" name="Picture 2" descr="C:\Users\Administrator\Desktop\공모전\002.png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89040" y="3800872"/>
            <a:ext cx="2448000" cy="3672000"/>
          </a:xfrm>
          <a:prstGeom prst="rect">
            <a:avLst/>
          </a:prstGeom>
          <a:noFill/>
        </p:spPr>
      </p:pic>
      <p:pic>
        <p:nvPicPr>
          <p:cNvPr id="4099" name="Picture 3" descr="C:\Users\Administrator\Desktop\공모전\005.png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89040" y="3800872"/>
            <a:ext cx="2448000" cy="36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2" name="Picture 198" descr="그림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52397" y="5239500"/>
            <a:ext cx="576065" cy="5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C:\Users\이수홍\Desktop\최종\002.png"/>
          <p:cNvPicPr preferRelativeResize="0"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6944" y="3800872"/>
            <a:ext cx="2448000" cy="3672000"/>
          </a:xfrm>
          <a:prstGeom prst="rect">
            <a:avLst/>
          </a:prstGeom>
          <a:noFill/>
        </p:spPr>
      </p:pic>
      <p:sp>
        <p:nvSpPr>
          <p:cNvPr id="63" name="직사각형 62"/>
          <p:cNvSpPr/>
          <p:nvPr/>
        </p:nvSpPr>
        <p:spPr>
          <a:xfrm>
            <a:off x="530522" y="4592960"/>
            <a:ext cx="2352894" cy="255482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252000" y="983035"/>
            <a:ext cx="6067425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36613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3366"/>
              </a:buClr>
              <a:tabLst>
                <a:tab pos="152400" algn="l"/>
                <a:tab pos="303213" algn="l"/>
                <a:tab pos="461963" algn="l"/>
              </a:tabLst>
              <a:defRPr/>
            </a:pP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사</a:t>
            </a:r>
            <a:r>
              <a:rPr kumimoji="1" lang="en-US" altLang="ko-KR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. </a:t>
            </a:r>
            <a:r>
              <a:rPr kumimoji="1" lang="ko-KR" altLang="en-US" sz="1600" kern="0" dirty="0" smtClean="0">
                <a:solidFill>
                  <a:srgbClr val="000000"/>
                </a:solidFill>
                <a:latin typeface="Rix모던명조 B" pitchFamily="18" charset="-127"/>
                <a:ea typeface="Rix모던명조 B" pitchFamily="18" charset="-127"/>
              </a:rPr>
              <a:t>사용자 리뷰</a:t>
            </a:r>
          </a:p>
        </p:txBody>
      </p:sp>
      <p:sp>
        <p:nvSpPr>
          <p:cNvPr id="45" name="Rectangle 134"/>
          <p:cNvSpPr>
            <a:spLocks noChangeArrowheads="1"/>
          </p:cNvSpPr>
          <p:nvPr/>
        </p:nvSpPr>
        <p:spPr bwMode="auto">
          <a:xfrm>
            <a:off x="251999" y="1722165"/>
            <a:ext cx="6380575" cy="690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36000" rIns="0" bIns="0">
            <a:spAutoFit/>
          </a:bodyPr>
          <a:lstStyle/>
          <a:p>
            <a:pPr algn="just" fontAlgn="ctr" latinLnBrk="0">
              <a:lnSpc>
                <a:spcPts val="1700"/>
              </a:lnSpc>
              <a:spcBef>
                <a:spcPct val="30000"/>
              </a:spcBef>
              <a:buClr>
                <a:srgbClr val="969696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관광지에 대한 정보를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얻고싶은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사용자들에게 서로간의 경험을 교환하고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, </a:t>
            </a:r>
            <a:r>
              <a:rPr lang="ko-KR" altLang="en-US" sz="1200" dirty="0" err="1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커뮤니케이션함으로써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 실제 다녀온 사용자들의 신뢰성 있는 정보를 제공합니다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또한 사용자는 자신이 다녀온 곳에 대한 후기를 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SNS</a:t>
            </a:r>
            <a:r>
              <a:rPr lang="ko-KR" altLang="en-US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로 공유함으로써 자신만의 여행일지를 만들 수 있습니다</a:t>
            </a:r>
            <a:r>
              <a:rPr lang="en-US" altLang="ko-KR" sz="1200" dirty="0" smtClea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</a:rPr>
              <a:t>.</a:t>
            </a:r>
            <a:endParaRPr lang="ko-KR" altLang="ko-KR" sz="1200" dirty="0">
              <a:solidFill>
                <a:srgbClr val="000000"/>
              </a:solidFill>
              <a:latin typeface="Rix모던고딕 M" pitchFamily="18" charset="-127"/>
              <a:ea typeface="Rix모던고딕 M" pitchFamily="18" charset="-127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52000" y="2613600"/>
            <a:ext cx="6429600" cy="346075"/>
            <a:chOff x="261" y="1598"/>
            <a:chExt cx="3804" cy="218"/>
          </a:xfrm>
        </p:grpSpPr>
        <p:pic>
          <p:nvPicPr>
            <p:cNvPr id="19" name="Picture 79" descr="bar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" y="1598"/>
              <a:ext cx="38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0"/>
            <p:cNvSpPr>
              <a:spLocks noChangeArrowheads="1"/>
            </p:cNvSpPr>
            <p:nvPr/>
          </p:nvSpPr>
          <p:spPr bwMode="gray">
            <a:xfrm>
              <a:off x="487" y="1646"/>
              <a:ext cx="774" cy="10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874713" latinLnBrk="0"/>
              <a:r>
                <a:rPr lang="ko-KR" altLang="en-US" sz="1100" dirty="0" smtClean="0">
                  <a:solidFill>
                    <a:srgbClr val="003366"/>
                  </a:solidFill>
                  <a:latin typeface="산돌향기 M" pitchFamily="18" charset="-127"/>
                  <a:ea typeface="산돌향기 M" pitchFamily="18" charset="-127"/>
                </a:rPr>
                <a:t>관광지 정보 안내 서비스</a:t>
              </a:r>
              <a:endParaRPr lang="ko-KR" altLang="en-US" sz="1100" dirty="0">
                <a:solidFill>
                  <a:srgbClr val="003366"/>
                </a:solidFill>
                <a:latin typeface="산돌향기 M" pitchFamily="18" charset="-127"/>
                <a:ea typeface="산돌향기 M" pitchFamily="18" charset="-127"/>
              </a:endParaRP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65114" y="8166131"/>
            <a:ext cx="6327775" cy="1323975"/>
            <a:chOff x="175" y="5153"/>
            <a:chExt cx="3986" cy="834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175" y="5153"/>
              <a:ext cx="3986" cy="834"/>
              <a:chOff x="175" y="5153"/>
              <a:chExt cx="3986" cy="834"/>
            </a:xfrm>
          </p:grpSpPr>
          <p:pic>
            <p:nvPicPr>
              <p:cNvPr id="97" name="Picture 7" descr="키메세지-하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78" y="5833"/>
                <a:ext cx="3980" cy="154"/>
              </a:xfrm>
              <a:prstGeom prst="rect">
                <a:avLst/>
              </a:prstGeom>
              <a:noFill/>
            </p:spPr>
          </p:pic>
          <p:pic>
            <p:nvPicPr>
              <p:cNvPr id="98" name="Picture 8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>
                <a:off x="175" y="5153"/>
                <a:ext cx="3986" cy="472"/>
              </a:xfrm>
              <a:prstGeom prst="rect">
                <a:avLst/>
              </a:prstGeom>
              <a:noFill/>
              <a:ln w="3175" algn="ctr">
                <a:noFill/>
                <a:prstDash val="sysDot"/>
                <a:miter lim="800000"/>
                <a:headEnd/>
                <a:tailEnd/>
              </a:ln>
              <a:effectLst/>
            </p:spPr>
          </p:pic>
        </p:grpSp>
        <p:sp>
          <p:nvSpPr>
            <p:cNvPr id="95" name="Text Box 9"/>
            <p:cNvSpPr txBox="1">
              <a:spLocks noChangeArrowheads="1"/>
            </p:cNvSpPr>
            <p:nvPr/>
          </p:nvSpPr>
          <p:spPr bwMode="auto">
            <a:xfrm>
              <a:off x="573" y="5352"/>
              <a:ext cx="3499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SK Planet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의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Open Platform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중 하나인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댓글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 플러그인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(</a:t>
              </a:r>
              <a:r>
                <a:rPr lang="en-US" altLang="ko-KR" sz="10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Affogato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)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을 활용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페이스북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,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트위터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,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구글플러스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,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싸이월드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SNS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 계정의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로그인을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 지원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  <a:p>
              <a:pPr marL="87313" indent="-87313" defTabSz="1041400" fontAlgn="ctr" latinLnBrk="0">
                <a:lnSpc>
                  <a:spcPct val="110000"/>
                </a:lnSpc>
                <a:spcBef>
                  <a:spcPct val="30000"/>
                </a:spcBef>
                <a:buClr>
                  <a:srgbClr val="006699"/>
                </a:buClr>
                <a:buSzPct val="95000"/>
                <a:buFont typeface="Wingdings" pitchFamily="2" charset="2"/>
                <a:buChar char="§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상용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SNS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  <a:cs typeface="Times New Roman" pitchFamily="18" charset="0"/>
                </a:rPr>
                <a:t>에 자신이 남긴 리뷰를 스크랩할 수 있는 기능 제공</a:t>
              </a:r>
              <a:endParaRPr lang="en-US" altLang="ko-KR" sz="1000" dirty="0" smtClean="0">
                <a:solidFill>
                  <a:prstClr val="black"/>
                </a:solidFill>
                <a:latin typeface="Rix모던고딕 L" pitchFamily="18" charset="-127"/>
                <a:ea typeface="Rix모던고딕 L" pitchFamily="18" charset="-127"/>
                <a:cs typeface="Times New Roman" pitchFamily="18" charset="0"/>
              </a:endParaRPr>
            </a:p>
          </p:txBody>
        </p:sp>
        <p:sp>
          <p:nvSpPr>
            <p:cNvPr id="96" name="Rectangle 112"/>
            <p:cNvSpPr>
              <a:spLocks noChangeArrowheads="1"/>
            </p:cNvSpPr>
            <p:nvPr/>
          </p:nvSpPr>
          <p:spPr bwMode="gray">
            <a:xfrm>
              <a:off x="469" y="5153"/>
              <a:ext cx="895" cy="126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defTabSz="1109663"/>
              <a:r>
                <a:rPr lang="ko-KR" altLang="en-US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서비스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K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ey </a:t>
              </a:r>
              <a:r>
                <a:rPr lang="en-US" altLang="ko-KR" sz="1300" b="1" i="1" dirty="0">
                  <a:solidFill>
                    <a:srgbClr val="4F6727"/>
                  </a:solidFill>
                  <a:latin typeface="Rix모던고딕 B" pitchFamily="18" charset="-127"/>
                  <a:ea typeface="Rix모던고딕 B" pitchFamily="18" charset="-127"/>
                </a:rPr>
                <a:t>P</a:t>
              </a:r>
              <a:r>
                <a:rPr lang="en-US" altLang="ko-KR" sz="1300" i="1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oint</a:t>
              </a:r>
            </a:p>
          </p:txBody>
        </p:sp>
      </p:grpSp>
      <p:grpSp>
        <p:nvGrpSpPr>
          <p:cNvPr id="5" name="Group 141"/>
          <p:cNvGrpSpPr>
            <a:grpSpLocks/>
          </p:cNvGrpSpPr>
          <p:nvPr/>
        </p:nvGrpSpPr>
        <p:grpSpPr bwMode="auto">
          <a:xfrm>
            <a:off x="3789363" y="8562975"/>
            <a:ext cx="2570162" cy="863600"/>
            <a:chOff x="1446" y="5087"/>
            <a:chExt cx="2523" cy="848"/>
          </a:xfrm>
        </p:grpSpPr>
        <p:pic>
          <p:nvPicPr>
            <p:cNvPr id="47" name="Picture 142" descr="1"/>
            <p:cNvPicPr>
              <a:picLocks noChangeAspect="1" noChangeArrowheads="1"/>
            </p:cNvPicPr>
            <p:nvPr/>
          </p:nvPicPr>
          <p:blipFill>
            <a:blip r:embed="rId5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143" descr="1"/>
            <p:cNvPicPr>
              <a:picLocks noChangeAspect="1" noChangeArrowheads="1"/>
            </p:cNvPicPr>
            <p:nvPr/>
          </p:nvPicPr>
          <p:blipFill>
            <a:blip r:embed="rId5" cstate="print"/>
            <a:srcRect r="51773"/>
            <a:stretch>
              <a:fillRect/>
            </a:stretch>
          </p:blipFill>
          <p:spPr bwMode="auto">
            <a:xfrm flipH="1">
              <a:off x="1446" y="5087"/>
              <a:ext cx="2523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" name="Picture 2" descr="그림1"/>
          <p:cNvPicPr>
            <a:picLocks noChangeAspect="1" noChangeArrowheads="1"/>
          </p:cNvPicPr>
          <p:nvPr/>
        </p:nvPicPr>
        <p:blipFill>
          <a:blip r:embed="rId6" cstate="print"/>
          <a:srcRect l="984" t="5147" r="766" b="80911"/>
          <a:stretch>
            <a:fillRect/>
          </a:stretch>
        </p:blipFill>
        <p:spPr bwMode="auto">
          <a:xfrm>
            <a:off x="260350" y="2900772"/>
            <a:ext cx="6319838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AutoShape 85"/>
          <p:cNvSpPr>
            <a:spLocks noChangeArrowheads="1"/>
          </p:cNvSpPr>
          <p:nvPr/>
        </p:nvSpPr>
        <p:spPr bwMode="auto">
          <a:xfrm>
            <a:off x="428604" y="3309926"/>
            <a:ext cx="2571768" cy="4286280"/>
          </a:xfrm>
          <a:prstGeom prst="roundRect">
            <a:avLst>
              <a:gd name="adj" fmla="val 1579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89324" tIns="44661" rIns="89324" bIns="44661" anchor="ctr"/>
          <a:lstStyle/>
          <a:p>
            <a:pPr algn="ctr" defTabSz="893763" fontAlgn="ctr" latinLnBrk="0"/>
            <a:endParaRPr lang="ko-KR" altLang="en-US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" name="그룹 78"/>
          <p:cNvGrpSpPr/>
          <p:nvPr/>
        </p:nvGrpSpPr>
        <p:grpSpPr>
          <a:xfrm>
            <a:off x="497687" y="3395935"/>
            <a:ext cx="2456647" cy="335741"/>
            <a:chOff x="681228" y="3404828"/>
            <a:chExt cx="2355620" cy="280062"/>
          </a:xfrm>
        </p:grpSpPr>
        <p:sp>
          <p:nvSpPr>
            <p:cNvPr id="41" name="AutoShape 87"/>
            <p:cNvSpPr>
              <a:spLocks noChangeArrowheads="1"/>
            </p:cNvSpPr>
            <p:nvPr/>
          </p:nvSpPr>
          <p:spPr bwMode="auto">
            <a:xfrm>
              <a:off x="681228" y="3418765"/>
              <a:ext cx="2355620" cy="266125"/>
            </a:xfrm>
            <a:prstGeom prst="roundRect">
              <a:avLst>
                <a:gd name="adj" fmla="val 10949"/>
              </a:avLst>
            </a:prstGeom>
            <a:solidFill>
              <a:srgbClr val="769B3B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893763" fontAlgn="ctr" latinLnBrk="0"/>
              <a:endParaRPr lang="ko-KR" altLang="en-US" sz="11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2" name="AutoShape 89"/>
            <p:cNvSpPr>
              <a:spLocks noChangeArrowheads="1"/>
            </p:cNvSpPr>
            <p:nvPr/>
          </p:nvSpPr>
          <p:spPr bwMode="auto">
            <a:xfrm>
              <a:off x="681228" y="3404828"/>
              <a:ext cx="2355620" cy="155826"/>
            </a:xfrm>
            <a:prstGeom prst="roundRect">
              <a:avLst>
                <a:gd name="adj" fmla="val 22060"/>
              </a:avLst>
            </a:prstGeom>
            <a:solidFill>
              <a:srgbClr val="8AB545"/>
            </a:solidFill>
            <a:ln w="6350" algn="ctr">
              <a:noFill/>
              <a:round/>
              <a:headEnd/>
              <a:tailEnd/>
            </a:ln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1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AutoShape 90"/>
            <p:cNvSpPr>
              <a:spLocks noChangeArrowheads="1"/>
            </p:cNvSpPr>
            <p:nvPr/>
          </p:nvSpPr>
          <p:spPr bwMode="auto">
            <a:xfrm>
              <a:off x="683402" y="3436839"/>
              <a:ext cx="2353446" cy="106734"/>
            </a:xfrm>
            <a:prstGeom prst="roundRect">
              <a:avLst>
                <a:gd name="adj" fmla="val 0"/>
              </a:avLst>
            </a:prstGeom>
            <a:solidFill>
              <a:srgbClr val="8AB545"/>
            </a:solidFill>
            <a:ln w="6350" algn="ctr">
              <a:noFill/>
              <a:round/>
              <a:headEnd/>
              <a:tailEnd/>
            </a:ln>
          </p:spPr>
          <p:txBody>
            <a:bodyPr wrap="none" lIns="89324" tIns="44661" rIns="89324" bIns="44661" anchor="ctr"/>
            <a:lstStyle/>
            <a:p>
              <a:pPr algn="ctr" defTabSz="893763" fontAlgn="ctr" latinLnBrk="0"/>
              <a:endParaRPr lang="ko-KR" altLang="en-US" sz="11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6" name="Rectangle 279"/>
            <p:cNvSpPr>
              <a:spLocks noChangeArrowheads="1"/>
            </p:cNvSpPr>
            <p:nvPr/>
          </p:nvSpPr>
          <p:spPr bwMode="auto">
            <a:xfrm>
              <a:off x="768470" y="3465332"/>
              <a:ext cx="2125032" cy="1540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893763" fontAlgn="ctr" latinLnBrk="0"/>
              <a:r>
                <a:rPr lang="ko-KR" altLang="en-US" sz="1200" b="1" dirty="0" smtClean="0">
                  <a:solidFill>
                    <a:prstClr val="white"/>
                  </a:solidFill>
                  <a:latin typeface="Rix모던고딕 M" pitchFamily="18" charset="-127"/>
                  <a:ea typeface="Rix모던고딕 M" pitchFamily="18" charset="-127"/>
                </a:rPr>
                <a:t>사용자 리뷰 보기</a:t>
              </a:r>
              <a:endParaRPr lang="ko-KR" altLang="en-US" sz="1200" b="1" dirty="0">
                <a:solidFill>
                  <a:prstClr val="white"/>
                </a:solidFill>
                <a:latin typeface="Rix모던고딕 M" pitchFamily="18" charset="-127"/>
                <a:ea typeface="Rix모던고딕 M" pitchFamily="18" charset="-127"/>
              </a:endParaRPr>
            </a:p>
          </p:txBody>
        </p:sp>
      </p:grpSp>
      <p:pic>
        <p:nvPicPr>
          <p:cNvPr id="40" name="그림 39" descr="관련투표화면.jpg"/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2742" y="3809992"/>
            <a:ext cx="2428892" cy="3643338"/>
          </a:xfrm>
          <a:prstGeom prst="rect">
            <a:avLst/>
          </a:prstGeom>
        </p:spPr>
      </p:pic>
      <p:pic>
        <p:nvPicPr>
          <p:cNvPr id="5122" name="Picture 2" descr="C:\Users\Administrator\Desktop\공모전\리뷰부분.jpg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3634" y="3781330"/>
            <a:ext cx="2448000" cy="36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직사각형 31"/>
          <p:cNvSpPr/>
          <p:nvPr/>
        </p:nvSpPr>
        <p:spPr>
          <a:xfrm>
            <a:off x="548680" y="3979178"/>
            <a:ext cx="2352894" cy="255482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3" name="Shape 101"/>
          <p:cNvCxnSpPr/>
          <p:nvPr/>
        </p:nvCxnSpPr>
        <p:spPr>
          <a:xfrm rot="10800000" flipV="1">
            <a:off x="2890654" y="4460374"/>
            <a:ext cx="3357586" cy="51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101"/>
          <p:cNvCxnSpPr/>
          <p:nvPr/>
        </p:nvCxnSpPr>
        <p:spPr>
          <a:xfrm rot="10800000" flipV="1">
            <a:off x="2928934" y="5889104"/>
            <a:ext cx="3214710" cy="513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48680" y="4232920"/>
            <a:ext cx="2352894" cy="2952328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38"/>
          <p:cNvGrpSpPr/>
          <p:nvPr/>
        </p:nvGrpSpPr>
        <p:grpSpPr>
          <a:xfrm>
            <a:off x="4001636" y="3403114"/>
            <a:ext cx="2232000" cy="1728192"/>
            <a:chOff x="3933056" y="7113240"/>
            <a:chExt cx="2598072" cy="2160240"/>
          </a:xfrm>
        </p:grpSpPr>
        <p:sp>
          <p:nvSpPr>
            <p:cNvPr id="54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8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58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9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60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61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56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42236" y="7667587"/>
              <a:ext cx="2351918" cy="1469593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리뷰 개수 안내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SNS 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로그인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댓글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쓰기 등의 기능을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타이틀바에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배치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직관적인 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UI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를 적용하여 사용자들의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정보접근성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증가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962513" y="7217537"/>
              <a:ext cx="2475827" cy="31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리뷰 타이틀 바</a:t>
              </a:r>
            </a:p>
          </p:txBody>
        </p:sp>
      </p:grpSp>
      <p:grpSp>
        <p:nvGrpSpPr>
          <p:cNvPr id="10" name="그룹 61"/>
          <p:cNvGrpSpPr/>
          <p:nvPr/>
        </p:nvGrpSpPr>
        <p:grpSpPr>
          <a:xfrm>
            <a:off x="4005064" y="5457056"/>
            <a:ext cx="2232248" cy="2160240"/>
            <a:chOff x="3933056" y="7113240"/>
            <a:chExt cx="2598072" cy="2160240"/>
          </a:xfrm>
        </p:grpSpPr>
        <p:sp>
          <p:nvSpPr>
            <p:cNvPr id="63" name="AutoShape 85"/>
            <p:cNvSpPr>
              <a:spLocks noChangeArrowheads="1"/>
            </p:cNvSpPr>
            <p:nvPr/>
          </p:nvSpPr>
          <p:spPr bwMode="auto">
            <a:xfrm>
              <a:off x="3933056" y="7113240"/>
              <a:ext cx="2598072" cy="2160240"/>
            </a:xfrm>
            <a:prstGeom prst="roundRect">
              <a:avLst>
                <a:gd name="adj" fmla="val 1579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89324" tIns="44661" rIns="89324" bIns="44661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7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defTabSz="893763" fontAlgn="ctr" latinLnBrk="0"/>
              <a:endParaRPr lang="ko-KR" altLang="en-US" sz="1000" b="1">
                <a:solidFill>
                  <a:prstClr val="black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grpSp>
          <p:nvGrpSpPr>
            <p:cNvPr id="11" name="Group 86"/>
            <p:cNvGrpSpPr>
              <a:grpSpLocks/>
            </p:cNvGrpSpPr>
            <p:nvPr/>
          </p:nvGrpSpPr>
          <p:grpSpPr bwMode="auto">
            <a:xfrm>
              <a:off x="3976286" y="7192179"/>
              <a:ext cx="2473032" cy="378706"/>
              <a:chOff x="2744" y="1961"/>
              <a:chExt cx="818" cy="228"/>
            </a:xfrm>
          </p:grpSpPr>
          <p:sp>
            <p:nvSpPr>
              <p:cNvPr id="67" name="AutoShape 87"/>
              <p:cNvSpPr>
                <a:spLocks noChangeArrowheads="1"/>
              </p:cNvSpPr>
              <p:nvPr/>
            </p:nvSpPr>
            <p:spPr bwMode="auto">
              <a:xfrm>
                <a:off x="2744" y="1961"/>
                <a:ext cx="818" cy="228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7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893763" fontAlgn="ctr" latinLnBrk="0"/>
                <a:endParaRPr lang="ko-KR" altLang="en-US" sz="1100" b="1">
                  <a:solidFill>
                    <a:prstClr val="black"/>
                  </a:solidFill>
                  <a:latin typeface="Yoon 윤고딕 520_TT" pitchFamily="18" charset="-127"/>
                  <a:ea typeface="Rix모던고딕 B" pitchFamily="18" charset="-127"/>
                </a:endParaRPr>
              </a:p>
            </p:txBody>
          </p:sp>
          <p:grpSp>
            <p:nvGrpSpPr>
              <p:cNvPr id="12" name="Group 88"/>
              <p:cNvGrpSpPr>
                <a:grpSpLocks/>
              </p:cNvGrpSpPr>
              <p:nvPr/>
            </p:nvGrpSpPr>
            <p:grpSpPr bwMode="auto">
              <a:xfrm>
                <a:off x="2744" y="1961"/>
                <a:ext cx="818" cy="114"/>
                <a:chOff x="770" y="2869"/>
                <a:chExt cx="818" cy="90"/>
              </a:xfrm>
            </p:grpSpPr>
            <p:sp>
              <p:nvSpPr>
                <p:cNvPr id="69" name="AutoShape 89"/>
                <p:cNvSpPr>
                  <a:spLocks noChangeArrowheads="1"/>
                </p:cNvSpPr>
                <p:nvPr/>
              </p:nvSpPr>
              <p:spPr bwMode="auto">
                <a:xfrm>
                  <a:off x="770" y="2869"/>
                  <a:ext cx="818" cy="68"/>
                </a:xfrm>
                <a:prstGeom prst="roundRect">
                  <a:avLst>
                    <a:gd name="adj" fmla="val 2206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70" name="AutoShape 90"/>
                <p:cNvSpPr>
                  <a:spLocks noChangeArrowheads="1"/>
                </p:cNvSpPr>
                <p:nvPr/>
              </p:nvSpPr>
              <p:spPr bwMode="auto">
                <a:xfrm>
                  <a:off x="770" y="2891"/>
                  <a:ext cx="818" cy="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6350" algn="ctr">
                  <a:noFill/>
                  <a:round/>
                  <a:headEnd/>
                  <a:tailEnd/>
                </a:ln>
              </p:spPr>
              <p:txBody>
                <a:bodyPr wrap="none" lIns="89324" tIns="44661" rIns="89324" bIns="44661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700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defTabSz="893763" fontAlgn="ctr" latinLnBrk="0"/>
                  <a:endParaRPr lang="ko-KR" altLang="en-US" sz="1100" b="1">
                    <a:solidFill>
                      <a:prstClr val="black"/>
                    </a:solidFill>
                    <a:latin typeface="Yoon 윤고딕 520_TT" pitchFamily="18" charset="-127"/>
                    <a:ea typeface="Rix모던고딕 B" pitchFamily="18" charset="-127"/>
                  </a:endParaRPr>
                </a:p>
              </p:txBody>
            </p:sp>
          </p:grpSp>
        </p:grpSp>
        <p:sp>
          <p:nvSpPr>
            <p:cNvPr id="65" name="AutoShape 163" descr="어두운 상향 대각선"/>
            <p:cNvSpPr>
              <a:spLocks noChangeArrowheads="1"/>
            </p:cNvSpPr>
            <p:nvPr/>
          </p:nvSpPr>
          <p:spPr bwMode="auto">
            <a:xfrm>
              <a:off x="4042236" y="7667587"/>
              <a:ext cx="2351918" cy="1469593"/>
            </a:xfrm>
            <a:prstGeom prst="roundRect">
              <a:avLst>
                <a:gd name="adj" fmla="val 7661"/>
              </a:avLst>
            </a:prstGeom>
            <a:pattFill prst="dkUpDiag">
              <a:fgClr>
                <a:srgbClr val="E6E6E6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/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스마트폰의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해상도별로 첫 화면에 보여주는 리뷰 수 제한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이미지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동영상</a:t>
              </a:r>
              <a:r>
                <a:rPr lang="en-US" altLang="ko-KR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,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링크 첨부 가능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  <a:p>
              <a:pPr marL="133350" indent="-133350">
                <a:spcBef>
                  <a:spcPts val="300"/>
                </a:spcBef>
                <a:spcAft>
                  <a:spcPts val="300"/>
                </a:spcAft>
                <a:buClr>
                  <a:srgbClr val="C9925B"/>
                </a:buClr>
                <a:buSzPct val="90000"/>
                <a:buFont typeface="Wingdings 2" charset="0"/>
                <a:buChar char=""/>
                <a:defRPr/>
              </a:pP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더 많은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댓글을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보고 싶을 시 하단의 전체 리뷰보기 버튼 혹은 </a:t>
              </a:r>
              <a:r>
                <a:rPr lang="ko-KR" altLang="en-US" sz="1000" dirty="0" err="1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스와이프를</a:t>
              </a:r>
              <a:r>
                <a:rPr lang="ko-KR" altLang="en-US" sz="1000" dirty="0" smtClean="0">
                  <a:solidFill>
                    <a:srgbClr val="292929"/>
                  </a:solidFill>
                  <a:latin typeface="Rix모던고딕 M" charset="0"/>
                  <a:ea typeface="Rix모던고딕 M" charset="0"/>
                </a:rPr>
                <a:t> 통해 화면에 보여지는 리뷰 개수 추가</a:t>
              </a:r>
              <a:endParaRPr lang="en-US" altLang="ko-KR" sz="1000" dirty="0" smtClean="0">
                <a:solidFill>
                  <a:srgbClr val="292929"/>
                </a:solidFill>
                <a:latin typeface="Rix모던고딕 M" charset="0"/>
                <a:ea typeface="Rix모던고딕 M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962513" y="7251827"/>
              <a:ext cx="24758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kern="10" spc="-50" dirty="0" smtClean="0">
                  <a:ln w="9525">
                    <a:noFill/>
                    <a:round/>
                    <a:headEnd/>
                    <a:tailEnd/>
                  </a:ln>
                  <a:solidFill>
                    <a:prstClr val="white"/>
                  </a:solidFill>
                  <a:latin typeface="나눔고딕 ExtraBold"/>
                  <a:ea typeface="나눔고딕 ExtraBold"/>
                </a:rPr>
                <a:t>리뷰 안내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오른쪽_홀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산돌고딕">
      <a:majorFont>
        <a:latin typeface="산돌고딕B"/>
        <a:ea typeface="산돌고딕B"/>
        <a:cs typeface=""/>
      </a:majorFont>
      <a:minorFont>
        <a:latin typeface="산돌고딕 M"/>
        <a:ea typeface="산돌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36000" rIns="0" bIns="0">
        <a:spAutoFit/>
      </a:bodyPr>
      <a:lstStyle>
        <a:defPPr algn="just" fontAlgn="ctr" latinLnBrk="0">
          <a:lnSpc>
            <a:spcPts val="1700"/>
          </a:lnSpc>
          <a:spcBef>
            <a:spcPct val="30000"/>
          </a:spcBef>
          <a:buClr>
            <a:srgbClr val="969696"/>
          </a:buClr>
          <a:defRPr sz="1200" smtClean="0">
            <a:solidFill>
              <a:srgbClr val="000000"/>
            </a:solidFill>
            <a:latin typeface="Rix모던고딕 M" pitchFamily="18" charset="-127"/>
            <a:ea typeface="Rix모던고딕 M" pitchFamily="18" charset="-127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12842</TotalTime>
  <Words>4455</Words>
  <Application>Microsoft Office PowerPoint</Application>
  <PresentationFormat>A4 용지(210x297mm)</PresentationFormat>
  <Paragraphs>658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75" baseType="lpstr">
      <vt:lpstr>굴림</vt:lpstr>
      <vt:lpstr>Arial</vt:lpstr>
      <vt:lpstr>Rix모던명조 B</vt:lpstr>
      <vt:lpstr>산돌향기 M</vt:lpstr>
      <vt:lpstr>Yoon 윤고딕 520_TT</vt:lpstr>
      <vt:lpstr>Rix모던고딕 B</vt:lpstr>
      <vt:lpstr>Rix모던고딕 M</vt:lpstr>
      <vt:lpstr>Wingdings 2</vt:lpstr>
      <vt:lpstr>나눔고딕 ExtraBold</vt:lpstr>
      <vt:lpstr>산돌고딕 M</vt:lpstr>
      <vt:lpstr>Rix모던고딕 L</vt:lpstr>
      <vt:lpstr>Rix모던고딕 EB</vt:lpstr>
      <vt:lpstr>나눔고딕</vt:lpstr>
      <vt:lpstr>한컴돋움</vt:lpstr>
      <vt:lpstr>Wingdings</vt:lpstr>
      <vt:lpstr>산돌고딕B</vt:lpstr>
      <vt:lpstr>Times New Roman</vt:lpstr>
      <vt:lpstr>Yoon 윤고딕 540_TT</vt:lpstr>
      <vt:lpstr>Rix고딕 EB</vt:lpstr>
      <vt:lpstr>산돌향기B</vt:lpstr>
      <vt:lpstr>Meiryo UI</vt:lpstr>
      <vt:lpstr>Arial Unicode MS</vt:lpstr>
      <vt:lpstr>가는각진제목체</vt:lpstr>
      <vt:lpstr>맑은 고딕</vt:lpstr>
      <vt:lpstr>오른쪽_홀수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관리자</dc:creator>
  <cp:lastModifiedBy>User</cp:lastModifiedBy>
  <cp:revision>1242</cp:revision>
  <cp:lastPrinted>2012-03-08T01:55:39Z</cp:lastPrinted>
  <dcterms:created xsi:type="dcterms:W3CDTF">2012-02-09T12:09:14Z</dcterms:created>
  <dcterms:modified xsi:type="dcterms:W3CDTF">2013-07-13T11:29:36Z</dcterms:modified>
</cp:coreProperties>
</file>